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notesSlides/notesSlide1.xml" ContentType="application/vnd.openxmlformats-officedocument.presentationml.notesSlide+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431" r:id="rId2"/>
    <p:sldId id="428" r:id="rId3"/>
    <p:sldId id="432" r:id="rId4"/>
    <p:sldId id="413" r:id="rId5"/>
    <p:sldId id="403" r:id="rId6"/>
    <p:sldId id="433" r:id="rId7"/>
    <p:sldId id="434" r:id="rId8"/>
    <p:sldId id="444" r:id="rId9"/>
    <p:sldId id="412" r:id="rId10"/>
    <p:sldId id="429" r:id="rId11"/>
    <p:sldId id="404" r:id="rId12"/>
    <p:sldId id="422" r:id="rId13"/>
    <p:sldId id="407" r:id="rId14"/>
    <p:sldId id="409" r:id="rId15"/>
    <p:sldId id="417" r:id="rId16"/>
    <p:sldId id="410" r:id="rId17"/>
    <p:sldId id="423" r:id="rId18"/>
    <p:sldId id="418" r:id="rId19"/>
    <p:sldId id="419" r:id="rId20"/>
    <p:sldId id="420" r:id="rId21"/>
    <p:sldId id="408" r:id="rId22"/>
    <p:sldId id="411" r:id="rId23"/>
    <p:sldId id="416" r:id="rId24"/>
    <p:sldId id="415" r:id="rId25"/>
    <p:sldId id="424" r:id="rId26"/>
    <p:sldId id="446" r:id="rId27"/>
    <p:sldId id="426" r:id="rId28"/>
    <p:sldId id="425" r:id="rId29"/>
    <p:sldId id="400" r:id="rId30"/>
    <p:sldId id="395" r:id="rId31"/>
    <p:sldId id="443" r:id="rId32"/>
    <p:sldId id="442" r:id="rId33"/>
    <p:sldId id="430" r:id="rId34"/>
    <p:sldId id="439" r:id="rId35"/>
    <p:sldId id="441" r:id="rId36"/>
    <p:sldId id="440" r:id="rId37"/>
    <p:sldId id="436" r:id="rId38"/>
    <p:sldId id="438" r:id="rId39"/>
    <p:sldId id="445" r:id="rId40"/>
    <p:sldId id="397" r:id="rId41"/>
    <p:sldId id="447" r:id="rId42"/>
    <p:sldId id="448" r:id="rId43"/>
    <p:sldId id="449" r:id="rId44"/>
    <p:sldId id="450" r:id="rId45"/>
    <p:sldId id="451" r:id="rId46"/>
    <p:sldId id="452" r:id="rId47"/>
    <p:sldId id="453" r:id="rId48"/>
    <p:sldId id="454" r:id="rId49"/>
    <p:sldId id="455"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8T20:35:16.834"/>
    </inkml:context>
    <inkml:brush xml:id="br0">
      <inkml:brushProperty name="width" value="0.05" units="cm"/>
      <inkml:brushProperty name="height" value="0.05" units="cm"/>
      <inkml:brushProperty name="color" value="#FF0066"/>
    </inkml:brush>
  </inkml:definitions>
  <inkml:trace contextRef="#ctx0" brushRef="#br0">0 993 24575,'204'11'0,"-124"-4"0,113-6 0,-168-4 0,0 0 0,-1-2 0,0-1 0,0-1 0,-1-1 0,1-1 0,-2-1 0,1-1 0,24-16 0,-4-3 0,-1-1 0,-1-2 0,47-51 0,-77 71 0,0-1 0,-1 0 0,0-1 0,-1 0 0,-1-1 0,-1 0 0,8-21 0,21-43 0,79-145 0,-102 205 0,1 1 0,1 0 0,1 1 0,1 1 0,29-24 0,-13 10 0,-16 17 0,0 0 0,0 1 0,1 1 0,1 1 0,0 0 0,0 1 0,1 1 0,0 1 0,1 1 0,0 1 0,36-6 0,-26 8 0,0 2 0,0 1 0,1 1 0,-1 2 0,0 1 0,0 1 0,47 14 0,28 16 0,145 67 0,-238-96-170,1-1-1,0 0 0,1-1 1,-1 0-1,0-1 0,1-1 1,20-1-1,-6 0-6655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42.06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356 1,'0'1,"-1"0,0 0,1 1,-1-1,0 0,0 0,0 0,0 0,0 0,0 0,0 0,-1-1,1 1,0 0,0 0,-1-1,0 1,-5 3,-56 36,13-8,-32 25,69-47,1 1,0 1,0 0,1 0,0 1,1 0,1 1,-2 3,6-6,1 0,0 1,1-1,0 1,0 0,1 0,1 0,0 0,1 0,0 0,0 0,2 0,-1-1,2 3,5 24,2 1,2-2,10 23,-4-19,23 38,-20-40,-2 0,-1 2,-14-31,-1 0,1 0,-2 0,0 1,0-1,-1 1,0 0,-1 0,0-1,-1 11,0-16,0 0,-1-1,1 1,-1 0,0-1,0 1,0-1,0 1,-1-1,0 0,0 0,0 0,0-1,-1 1,1-1,-1 0,0 0,0 0,0 0,-1-1,1 1,0-1,-1 0,-1 0,-16 5,0 0,0-1,-1-2,-11 1,62-7,1 0,0 3,0 0,-1 1,1 2,9 3,-33-5,1 0,-1 1,0-1,0 1,0 0,0 0,0 1,-1-1,1 1,-1 0,0 1,0-1,0 1,-1-1,0 1,0 0,0 0,0 1,-1-1,0 1,0-1,0 1,-1-1,1 4,2 17,-2 0,0 0,-1 0,-2 0,0 1,-1-1,-1 49,-4-1,-3 0,2 4,3 1,4-1,4 11,-2 16,1-70,1 1,6 20,-3-20,-2 1,-1 16,-3-47,0 0,0 1,1-1,0 0,0 1,0-1,1 0,0 0,0 0,1 0,-1 0,1 0,1-1,-1 1,2 1,11 10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4T17:20:19.181"/>
    </inkml:context>
    <inkml:brush xml:id="br0">
      <inkml:brushProperty name="width" value="0.05" units="cm"/>
      <inkml:brushProperty name="height" value="0.05" units="cm"/>
      <inkml:brushProperty name="color" value="#5B2D90"/>
    </inkml:brush>
  </inkml:definitions>
  <inkml:trace contextRef="#ctx0" brushRef="#br0">0 29 24575,'326'2'0,"354"-5"0,-433-10 0,60-1 0,-238 13 0,272 4 0,-303 1 27,0 1 0,-1 2 0,61 21 0,23 4-1500,-98-28-5353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4T17:20:21.036"/>
    </inkml:context>
    <inkml:brush xml:id="br0">
      <inkml:brushProperty name="width" value="0.05" units="cm"/>
      <inkml:brushProperty name="height" value="0.05" units="cm"/>
      <inkml:brushProperty name="color" value="#5B2D90"/>
    </inkml:brush>
  </inkml:definitions>
  <inkml:trace contextRef="#ctx0" brushRef="#br0">1 82 24575,'23'-9'0,"2"1"0,-1 1 0,1 1 0,0 2 0,1 0 0,41 0 0,-36 1 0,425-6 0,-420 9 0,142-13 0,-35 0 0,392 11 60,-280 4-1485,-226-2-5401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4T17:20:22.881"/>
    </inkml:context>
    <inkml:brush xml:id="br0">
      <inkml:brushProperty name="width" value="0.05" units="cm"/>
      <inkml:brushProperty name="height" value="0.05" units="cm"/>
      <inkml:brushProperty name="color" value="#5B2D90"/>
    </inkml:brush>
  </inkml:definitions>
  <inkml:trace contextRef="#ctx0" brushRef="#br0">0 84 24575,'916'0'0,"-887"-2"0,1-2 0,-1 0 0,0-2 0,0-1 0,29-12 0,-28 9 0,1 1 0,0 2 0,0 0 0,37-1 0,163 10 0,-97 21-1365,-111-20-5461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0:53:07.965"/>
    </inkml:context>
    <inkml:brush xml:id="br0">
      <inkml:brushProperty name="width" value="0.05" units="cm"/>
      <inkml:brushProperty name="height" value="0.05" units="cm"/>
      <inkml:brushProperty name="color" value="#FF0066"/>
    </inkml:brush>
  </inkml:definitions>
  <inkml:trace contextRef="#ctx0" brushRef="#br0">2938 1 24575,'-189'6'0,"-266"44"0,374-40 0,-95 19 0,157-25 0,1 2 0,0 0 0,0 1 0,0 1 0,1 0 0,0 2 0,-18 12 0,-7 8 0,23-17 0,0 0 0,0 2 0,2 0 0,0 1 0,0 0 0,-21 30 0,-141 259 0,141-236 0,25-48 0,-1-1 0,-1 0 0,0-1 0,-2-1 0,0-1 0,-1 0 0,-1-1 0,0-1 0,-1-1 0,0-1 0,-1 0 0,-44 17 0,7-7 0,-2-2 0,-1-3 0,-113 18 0,61-23 66,-212-3 1,-44 3-1565,330-9-5328</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0:56:42.823"/>
    </inkml:context>
    <inkml:brush xml:id="br0">
      <inkml:brushProperty name="width" value="0.05" units="cm"/>
      <inkml:brushProperty name="height" value="0.05" units="cm"/>
      <inkml:brushProperty name="color" value="#33CCFF"/>
    </inkml:brush>
  </inkml:definitions>
  <inkml:trace contextRef="#ctx0" brushRef="#br0">1725 14050 24575,'22'-1'0,"0"-1"0,0-1 0,0-1 0,0-1 0,-1-1 0,0-1 0,0-1 0,0 0 0,-1-2 0,0 0 0,27-20 0,-2-2 0,-2-3 0,-1-1 0,53-60 0,-78 76 0,0 0 0,-2-2 0,0 0 0,-1 0 0,-2-2 0,0 1 0,-1-2 0,-2 1 0,13-51 0,-11 21 0,-3 0 0,-3 0 0,-1-97 0,-7-546 0,3 558 0,-5 48 0,-4 0 0,-35-149 0,10 62 0,16 72 0,-57-360 0,62 381 0,-4 1 0,-33-102 0,33 139 0,-2 1 0,-2 0 0,-1 2 0,-3 0 0,-38-51 0,-48-69 0,-108-210 0,101 162 0,71 129 0,-45-110 0,84 179 0,0 1 0,0 0 0,-1 0 0,-1 1 0,0 0 0,-1 1 0,-21-19 0,1 1 0,-26-32 0,3-2 0,-73-109 0,-65-158 0,106 178 0,44 84 0,4-2 0,-40-103 0,64 138 0,-35-61 0,34 70 0,0-1 0,3 0 0,0-1 0,-9-34 0,-58-321 0,29 121 0,-24 19 0,47 165 0,-24-109 0,-1-131 0,-30-139 0,74 422 0,1 0 0,2 0 0,1-1 0,2 0 0,1 0 0,2 0 0,11-66 0,43-129 0,-42 190 0,2 0 0,2 2 0,35-60 0,119-234 0,-27-17 0,-123 296 0,85-263 0,-63 176 0,-1 29 0,6 2 0,71-122 0,37-24 0,-19 36 0,-82 122 0,-4-2 0,-5-3 0,-4-2 0,47-183 0,-61 187 0,59-139 0,1-2 0,-59 153 0,3 1 0,4 2 0,4 1 0,3 2 0,5 2 0,57-75 0,246-305 0,-254 345 0,-56 71 0,40-59 0,-70 87 0,0-1 0,-1 0 0,-1-1 0,-1 0 0,0 0 0,-2 0 0,7-30 0,-3-8-682,5-63-1,-14 83-6143</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0:56:44.894"/>
    </inkml:context>
    <inkml:brush xml:id="br0">
      <inkml:brushProperty name="width" value="0.05" units="cm"/>
      <inkml:brushProperty name="height" value="0.05" units="cm"/>
      <inkml:brushProperty name="color" value="#33CCFF"/>
    </inkml:brush>
  </inkml:definitions>
  <inkml:trace contextRef="#ctx0" brushRef="#br0">271 19 24575,'-95'104'0,"79"-88"0,-31 27 0,-61 75 0,108-118 0,-1 0 0,1 1 0,0-1 0,-1 0 0,1 1 0,0-1 0,0 0 0,-1 1 0,1-1 0,0 0 0,0 1 0,0-1 0,-1 0 0,1 1 0,0-1 0,0 0 0,0 1 0,0-1 0,0 1 0,0-1 0,0 0 0,0 1 0,0-1 0,0 1 0,0-1 0,0 0 0,0 1 0,0-1 0,0 1 0,1 0 0,10 0 0,18-10 0,-4-3 0,-1-1 0,-1-2 0,0 0 0,39-36 0,131-105 0,-185 150 0,0-1 0,1 1 0,0 1 0,17-9 0,-25 14 0,1-1 0,-1 1 0,1-1 0,-1 1 0,0-1 0,1 1 0,-1 0 0,1 0 0,-1 0 0,0 0 0,1 0 0,-1 0 0,1 0 0,-1 0 0,1 0 0,-1 1 0,0-1 0,3 2 0,-3-1 0,1 0 0,-1 0 0,-1 1 0,1-1 0,0 0 0,0 1 0,0-1 0,-1 0 0,1 1 0,-1-1 0,1 1 0,-1-1 0,1 1 0,-1 0 0,0-1 0,0 1 0,0-1 0,0 1 0,0-1 0,0 1 0,0 0 0,-1 1 0,-1 8 0,0-1 0,-1 1 0,-1-1 0,1 0 0,-6 11 0,-10 28 0,-5 32 0,13-46 0,1 0 0,1 1 0,2-1 0,-3 60 0,10-39-1365,1-33-5461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0:59:45.473"/>
    </inkml:context>
    <inkml:brush xml:id="br0">
      <inkml:brushProperty name="width" value="0.05" units="cm"/>
      <inkml:brushProperty name="height" value="0.05" units="cm"/>
      <inkml:brushProperty name="color" value="#FF0066"/>
    </inkml:brush>
  </inkml:definitions>
  <inkml:trace contextRef="#ctx0" brushRef="#br0">0 5609 24575,'126'-116'0,"-61"52"0,131-116-92,158-154-492,-242 220 577,99-135 1,-188 221 25,-3-2 1,0-1-1,-2 0 1,-2-1-1,19-50 1,-27 59 28,-2 0 0,-1-1 1,0 0-1,-2 0 0,-1 0 0,-1 0 0,-1 0 1,-1-1-1,-4-24 0,-33-130 45,11 63-96,-12-79 3,9-1 0,-7-262 0,93-489 0,-29 722 0,4-44 0,-19 129 0,39-173 0,-46 290 0,1 0 0,1 0 0,1 0 0,1 1 0,1 1 0,1 0 0,1 0 0,1 1 0,1 1 0,0 0 0,1 0 0,1 2 0,27-23 0,21-9 0,1 4 0,105-54 0,-95 62 0,103-35 0,19-8 0,-153 59 0,-22 9 0,0 1 0,1 0 0,0 2 0,0 1 0,1 1 0,45-7 0,33 2 0,26-1 0,-153 6 0,-40-15 0,49 17 0,-99-38 0,27 9 0,-179-43 0,193 60 0,223 74 0,-128-50 0,293 85 0,-293-88 0,-6-2 0,1 1 0,-1 0 0,0 2 0,-1-1 0,1 2 0,21 11 0,-34-16 0,-1 0 0,1 0 0,-1 0 0,0 0 0,0 0 0,1 0 0,-1 0 0,0 1 0,0-1 0,0 0 0,0 1 0,0-1 0,0 1 0,-1-1 0,1 1 0,0-1 0,-1 1 0,1-1 0,-1 1 0,0 0 0,1-1 0,-1 1 0,0 2 0,-1-1 0,1 0 0,-1 0 0,0 0 0,0 0 0,0 0 0,0-1 0,-1 1 0,1 0 0,-1 0 0,0-1 0,-3 5 0,-7 6 0,0-2 0,-1 1 0,-24 15 0,30-21 0,-17 10 0,1 2 0,1 0 0,1 2 0,1 0 0,0 2 0,2 0 0,-32 48 0,22-22-273,2 2 0,3 0 0,2 2 0,-28 98 0,41-108-6553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1:00:09.453"/>
    </inkml:context>
    <inkml:brush xml:id="br0">
      <inkml:brushProperty name="width" value="0.05" units="cm"/>
      <inkml:brushProperty name="height" value="0.05" units="cm"/>
      <inkml:brushProperty name="color" value="#33CCFF"/>
    </inkml:brush>
  </inkml:definitions>
  <inkml:trace contextRef="#ctx0" brushRef="#br0">0 0 24575,'42'1'0,"-1"1"0,-1 2 0,44 11 0,-58-9 0,0 1 0,0 2 0,-1 0 0,-1 2 0,41 23 0,-46-20 0,-1 1 0,-1 0 0,0 1 0,27 34 0,2 1 0,24 27 0,-47-50 0,2-1 0,0-1 0,58 44 0,-48-49 0,1-1 0,62 25 0,23 11 0,-79-32 0,2-2 0,0-2 0,1-1 0,66 16 0,-87-31-455,1-1 0,46-1 0,-45-2-6371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1T22:00:41.446"/>
    </inkml:context>
    <inkml:brush xml:id="br0">
      <inkml:brushProperty name="width" value="0.05" units="cm"/>
      <inkml:brushProperty name="height" value="0.05" units="cm"/>
      <inkml:brushProperty name="color" value="#FF0066"/>
    </inkml:brush>
  </inkml:definitions>
  <inkml:trace contextRef="#ctx0" brushRef="#br0">0 156 24575,'104'1'0,"117"-3"0,-130-11 0,14 0 0,199 11 0,-157 3 0,-110 1 0,58 10 0,13 1 0,13 1 0,-73-8 0,55 2 0,266-9 0,-369 1 0,0 0 0,0 0 0,0 0 0,0-1 0,0 1 0,0 0 0,0 0 0,0 0 0,0 0 0,0 0 0,0 0 0,0 0 0,0-1 0,0 1 0,0 0 0,0 0 0,0 0 0,0 0 0,0 0 0,0 0 0,0 0 0,0-1 0,0 1 0,0 0 0,0 0 0,0 0 0,0 0 0,0 0 0,0 0 0,0 0 0,0 0 0,0 0 0,1-1 0,-1 1 0,0 0 0,0 0 0,0 0 0,0 0 0,0 0 0,0 0 0,0 0 0,0 0 0,1 0 0,-1 0 0,0 0 0,0 0 0,0 0 0,0 0 0,0 0 0,0 0 0,0 0 0,1 0 0,-1 0 0,0 0 0,0 0 0,0 0 0,-16-9 0,-27-9 0,-118-35 0,105 37 0,1-2 0,-61-29 0,109 43 0,-16-7 0,21 9 0,15 7 0,82 37 0,46 18 0,-119-54 0,0 0 0,35 3 0,-38-6 0,-17-4 0,-1 1 0,0 0 0,1 1 0,-1-1 0,0 0 0,1 0 0,-1 0 0,0 1 0,0-1 0,1 1 0,-1-1 0,0 1 0,0 0 0,0-1 0,1 1 0,-1 0 0,0 0 0,0-1 0,0 1 0,0 0 0,0 0 0,0 2 0,-1-2 0,0 0 0,0 0 0,0 0 0,0 0 0,-1 0 0,1 0 0,0 0 0,0-1 0,-1 1 0,1 0 0,-1 0 0,1 0 0,-1 0 0,0 0 0,1-1 0,-1 1 0,0 0 0,1 0 0,-1-1 0,0 1 0,-1 0 0,-7 6 0,0-1 0,0-1 0,-1 0 0,-10 5 0,-3 2-65,0 0 0,1 2-1,1 1 1,0 0 0,1 2 0,-34 36-1,27-26-842,8-10-5918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9T19:04:50.788"/>
    </inkml:context>
    <inkml:brush xml:id="br0">
      <inkml:brushProperty name="width" value="0.05" units="cm"/>
      <inkml:brushProperty name="height" value="0.05" units="cm"/>
      <inkml:brushProperty name="color" value="#FF0066"/>
    </inkml:brush>
  </inkml:definitions>
  <inkml:trace contextRef="#ctx0" brushRef="#br0">1 0 24575,'6'1'0,"0"0"0,-1 0 0,1 0 0,0 1 0,-1 0 0,1 0 0,-1 0 0,1 1 0,-1 0 0,0 0 0,0 0 0,0 1 0,-1-1 0,1 1 0,-1 0 0,0 1 0,7 8 0,5 8 0,-1 0 0,19 39 0,-15-22 0,-2 2 0,-1 0 0,16 71 0,15 132 0,-30-113 0,0 142 0,-19 134 0,-1-173 0,1-102 0,8 222 0,-2-312 0,2 1 0,1-1 0,2 0 0,2-1 0,2 0 0,23 49 0,41 102 0,-55-129 0,57 113 0,-66-154 0,0-1 0,1 0 0,1-1 0,0-1 0,2 0 0,29 24 0,-33-32 0,0 0 0,1-1 0,1-1 0,0 0 0,0 0 0,0-2 0,1 0 0,0 0 0,0-2 0,20 4 0,-32-8 0,0 1 0,0-1 0,0 1 0,0 1 0,0-1 0,0 0 0,0 1 0,-1 0 0,1 0 0,-1 0 0,1 0 0,4 5 0,-6-5 0,-1 0 0,1 0 0,-1 0 0,0 0 0,0 0 0,0 0 0,0 0 0,0 0 0,0 1 0,-1-1 0,1 0 0,-1 0 0,1 1 0,-1-1 0,0 0 0,0 1 0,0-1 0,0 1 0,-1-1 0,1 0 0,0 1 0,-1-1 0,0 0 0,-1 4 0,-3 5 0,-2 0 0,1-1 0,-1 1 0,-1-1 0,0 0 0,0-1 0,-1 0 0,-12 10 0,3-1 0,-89 74 0,68-60 0,-49 49 0,77-69 0,1 1 0,-1 0 0,2 0 0,0 1 0,1 1 0,0 0 0,1 0 0,-6 19 0,-3 26 0,-10 75 0,-8 32 0,18-99 0,3 0 0,-7 139 0,20 144 0,3-152 0,13 285 0,-4-310 0,14 402 0,-27 169 0,1-718-124,-2-1 0,-1 0 0,0 0 0,-2 0 0,-2-1 0,0 0-1,-1 0 1,-2 0 0,0-1 0,-24 39 0,16-40-6702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2T21:03:33.114"/>
    </inkml:context>
    <inkml:brush xml:id="br0">
      <inkml:brushProperty name="width" value="0.05" units="cm"/>
      <inkml:brushProperty name="height" value="0.05" units="cm"/>
      <inkml:brushProperty name="color" value="#33CCFF"/>
    </inkml:brush>
  </inkml:definitions>
  <inkml:trace contextRef="#ctx0" brushRef="#br0">0 3326 24575,'4'-1'0,"-1"-1"0,0 1 0,0-1 0,1 0 0,-1 0 0,-1 0 0,1 0 0,0 0 0,0 0 0,-1-1 0,4-4 0,6-4 0,15-14 0,-1-1 0,-1-1 0,-1-1 0,-1-1 0,21-38 0,-17 20 0,-2-2 0,35-97 0,-17 25 0,115-363 0,-138 397 0,-3 0 0,8-166 0,-22-182 0,-5 259 0,2 158 0,1-1 0,0 1 0,2 0 0,0-1 0,1 1 0,1 1 0,1-1 0,0 1 0,1 0 0,1 0 0,16-25 0,14-20 0,15-26 0,3 2 0,70-80 0,-74 103 0,-33 38 0,1 1 0,1 1 0,2 1 0,33-27 0,-21 26 0,1 2 0,0 1 0,1 2 0,2 1 0,-1 3 0,60-15 0,247-33 0,-280 53 0,90-21 0,-121 21 0,-25 1 0,-9 7 0,0 1 0,-1-1 0,1 1 0,0-1 0,0 0 0,-1 1 0,1-1 0,0 1 0,-1-1 0,1 1 0,-1-1 0,1 1 0,-1 0 0,1-1 0,-1 1 0,1-1 0,-1 1 0,1 0 0,-1-1 0,1 1 0,-1 0 0,1 0 0,-2-1 0,-23-12 0,-1 1 0,0 1 0,0 1 0,-1 1 0,0 1 0,-1 2 0,0 1 0,-46-3 0,3 9 0,59-1 0,48 1 0,296 25 0,-316-24 0,-10-1 0,0 0 0,0 0 0,0 1 0,0-1 0,-1 1 0,1 1 0,0-1 0,-1 1 0,0 0 0,0 0 0,0 1 0,5 3 0,-8-5 0,0 0 0,-1-1 0,1 1 0,-1 0 0,1 0 0,-1 0 0,0 0 0,0 0 0,0 0 0,0 1 0,0-1 0,0 0 0,0 0 0,-1 1 0,1-1 0,-1 1 0,0-1 0,0 0 0,0 1 0,0-1 0,0 1 0,0-1 0,-1 0 0,1 1 0,-1-1 0,1 0 0,-1 1 0,0-1 0,0 0 0,0 0 0,-3 4 0,-6 8 0,0-1 0,-1 0 0,-1 0 0,0-1 0,0 0 0,-28 18 0,19-14 0,2 0 0,-24 25 0,24-20-119,-86 90-1127,85-92-5580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2 24575,'18'8'0,"0"-2"0,0 0 0,1-1 0,29 3 0,26 8 0,28 16 0,60 17 0,-12-14 0,-81-16 0,-41-10 0,40 6 0,-48-11 0,0-1 0,0-1 0,1-1 0,-1-1 0,1 0 0,-1-2 0,1 0 0,-1-1 0,0-1 0,26-9 0,97-29 0,-19 7 0,-52 10 0,78-29 0,-130 46 0,-1 1 0,1 2 0,0 0 0,1 0 0,21 0 0,107 1 0,-47 3 0,104 4 0,-171 0 0,0 1 0,-1 1 0,61 19 0,69 20 0,31 12 0,50 47 0,-230-96 0,-1 1 0,0 0 0,0 1 0,-1 0 0,0 1 0,0 1 0,-1 0 0,-1 0 0,0 1 0,0 1 0,-1 0 0,11 19 0,-5-7 21,1 0 0,29 32 0,-31-42-225,-2 1 0,0 1 0,0 0 0,-2 1 0,0 0 0,15 38 0,-19-35-6622</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21T13:11:09.746"/>
    </inkml:context>
    <inkml:brush xml:id="br0">
      <inkml:brushProperty name="width" value="0.05" units="cm"/>
      <inkml:brushProperty name="height" value="0.05" units="cm"/>
      <inkml:brushProperty name="color" value="#AB008B"/>
      <inkml:brushProperty name="ignorePressure" value="1"/>
    </inkml:brush>
  </inkml:definitions>
  <inkml:trace contextRef="#ctx0" brushRef="#br0">0 0,'0'1635,"3"-1576,2-1,3-1,3 1,2-1,2-1,3-1,17 34,-22-58,2-1,1 0,2-2,1 0,1-1,2 1,15 14,1-3,2 0,15 7,-35-28,-5-3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21T13:23:11.991"/>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1,'1'11,"0"-1,1 1,0-1,0 1,1-1,1 2,8 29,50 201,71 170,-98-310,165 400,-119-326,83 130,-101-203,5-2,4-4,44 42,-71-93,1-2,3-2,2-2,1-3,2-1,26 10,102 48,71 20,-181-82,59 23,2-5,12-3,102 28,80 42,-301-107,-5-2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39.03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0 397,'1'-1,"0"0,-1 0,1-1,0 1,0 0,0 0,0 0,0 0,0 0,0 0,0 0,0 0,1 1,-1-1,0 0,1 1,0-1,5-3,87-61,-25 16,2 4,8-1,-13 11,-23 11,1 2,0 2,31-8,-36 17,1 1,0 2,0 2,1 2,0 2,-1 1,1 2,0 2,-1 2,1 1,-1 2,-1 2,1 2,-2 1,0 2,-1 2,0 1,-1 2,20 15,-34-19,42 29,59 31,-101-64,1-2,0 0,1-1,0-1,0-1,0-2,21 3,-1-4,0-1,0-2,34-5,-73 3,0 0,0 0,0-1,-1 1,1-1,0 0,-1-1,1 1,-1-1,1 0,-1 0,0 0,0-1,-1 1,1-1,-1 0,0 0,0 0,0-1,1-1,6-13,-1 0,0-1,-2 0,2-8,-3 10,3-21,3-14,-11 50,-1 1,1 0,0 0,0 0,0 0,1 0,-1 0,0 0,1 0,-1 1,1-1,0 1,-1-1,1 1,0-1,0 1,0 0,0 0,1-1,-1 2,0 0,0-1,0 1,0 0,1 0,-1 0,0 0,0 0,0 1,0-1,0 1,0-1,0 1,0 0,1 0,32 19,-22-12,169 92,-149-85,1-1,0-1,1-2,25 4,-50-13,1 0,0 0,-1-2,1 1,0-1,0-1,0 0,5-2,-9 2,0-1,0-1,0 1,-1-1,1-1,-1 1,0-1,0 0,0 0,-1-1,1 0,-1 0,0-1,-4 6,17-21,2 0,1 2,0 0,2 2,7-4,-15 11,1 1,0 1,0 1,1 0,0 1,1 1,-1 1,1 0,0 1,0 1,0 1,1 1,250 0,-111 2,-132-1,0 1,0 1,-1 1,19 6,98 35,-92-28,-21-5,0 1,-1 1,-1 2,-1 1,0 0,-1 2,0 1,-2 1,-1 1,0 1,8 13,-16-17,-3-2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42.06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356 1,'0'1,"-1"0,0 0,1 1,-1-1,0 0,0 0,0 0,0 0,0 0,0 0,0 0,-1-1,1 1,0 0,0 0,-1-1,0 1,-5 3,-56 36,13-8,-32 25,69-47,1 1,0 1,0 0,1 0,0 1,1 0,1 1,-2 3,6-6,1 0,0 1,1-1,0 1,0 0,1 0,1 0,0 0,1 0,0 0,0 0,2 0,-1-1,2 3,5 24,2 1,2-2,10 23,-4-19,23 38,-20-40,-2 0,-1 2,-14-31,-1 0,1 0,-2 0,0 1,0-1,-1 1,0 0,-1 0,0-1,-1 11,0-16,0 0,-1-1,1 1,-1 0,0-1,0 1,0-1,0 1,-1-1,0 0,0 0,0 0,0-1,-1 1,1-1,-1 0,0 0,0 0,0 0,-1-1,1 1,0-1,-1 0,-1 0,-16 5,0 0,0-1,-1-2,-11 1,62-7,1 0,0 3,0 0,-1 1,1 2,9 3,-33-5,1 0,-1 1,0-1,0 1,0 0,0 0,0 1,-1-1,1 1,-1 0,0 1,0-1,0 1,-1-1,0 1,0 0,0 0,0 1,-1-1,0 1,0-1,0 1,-1-1,1 4,2 17,-2 0,0 0,-1 0,-2 0,0 1,-1-1,-1 49,-4-1,-3 0,2 4,3 1,4-1,4 11,-2 16,1-70,1 1,6 20,-3-20,-2 1,-1 16,-3-47,0 0,0 1,1-1,0 0,0 1,0-1,1 0,0 0,0 0,1 0,-1 0,1 0,1-1,-1 1,2 1,11 10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39.03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0 397,'1'-1,"0"0,-1 0,1-1,0 1,0 0,0 0,0 0,0 0,0 0,0 0,0 0,0 0,1 1,-1-1,0 0,1 1,0-1,5-3,87-61,-25 16,2 4,8-1,-13 11,-23 11,1 2,0 2,31-8,-36 17,1 1,0 2,0 2,1 2,0 2,-1 1,1 2,0 2,-1 2,1 1,-1 2,-1 2,1 2,-2 1,0 2,-1 2,0 1,-1 2,20 15,-34-19,42 29,59 31,-101-64,1-2,0 0,1-1,0-1,0-1,0-2,21 3,-1-4,0-1,0-2,34-5,-73 3,0 0,0 0,0-1,-1 1,1-1,0 0,-1-1,1 1,-1-1,1 0,-1 0,0 0,0-1,-1 1,1-1,-1 0,0 0,0 0,0-1,1-1,6-13,-1 0,0-1,-2 0,2-8,-3 10,3-21,3-14,-11 50,-1 1,1 0,0 0,0 0,0 0,1 0,-1 0,0 0,1 0,-1 1,1-1,0 1,-1-1,1 1,0-1,0 1,0 0,0 0,1-1,-1 2,0 0,0-1,0 1,0 0,1 0,-1 0,0 0,0 0,0 1,0-1,0 1,0-1,0 1,0 0,1 0,32 19,-22-12,169 92,-149-85,1-1,0-1,1-2,25 4,-50-13,1 0,0 0,-1-2,1 1,0-1,0-1,0 0,5-2,-9 2,0-1,0-1,0 1,-1-1,1-1,-1 1,0-1,0 0,0 0,-1-1,1 0,-1 0,0-1,-4 6,17-21,2 0,1 2,0 0,2 2,7-4,-15 11,1 1,0 1,0 1,1 0,0 1,1 1,-1 1,1 0,0 1,0 1,0 1,1 1,250 0,-111 2,-132-1,0 1,0 1,-1 1,19 6,98 35,-92-28,-21-5,0 1,-1 1,-1 2,-1 1,0 0,-1 2,0 1,-2 1,-1 1,0 1,8 13,-16-17,-3-2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42.06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356 1,'0'1,"-1"0,0 0,1 1,-1-1,0 0,0 0,0 0,0 0,0 0,0 0,0 0,-1-1,1 1,0 0,0 0,-1-1,0 1,-5 3,-56 36,13-8,-32 25,69-47,1 1,0 1,0 0,1 0,0 1,1 0,1 1,-2 3,6-6,1 0,0 1,1-1,0 1,0 0,1 0,1 0,0 0,1 0,0 0,0 0,2 0,-1-1,2 3,5 24,2 1,2-2,10 23,-4-19,23 38,-20-40,-2 0,-1 2,-14-31,-1 0,1 0,-2 0,0 1,0-1,-1 1,0 0,-1 0,0-1,-1 11,0-16,0 0,-1-1,1 1,-1 0,0-1,0 1,0-1,0 1,-1-1,0 0,0 0,0 0,0-1,-1 1,1-1,-1 0,0 0,0 0,0 0,-1-1,1 1,0-1,-1 0,-1 0,-16 5,0 0,0-1,-1-2,-11 1,62-7,1 0,0 3,0 0,-1 1,1 2,9 3,-33-5,1 0,-1 1,0-1,0 1,0 0,0 0,0 1,-1-1,1 1,-1 0,0 1,0-1,0 1,-1-1,0 1,0 0,0 0,0 1,-1-1,0 1,0-1,0 1,-1-1,1 4,2 17,-2 0,0 0,-1 0,-2 0,0 1,-1-1,-1 49,-4-1,-3 0,2 4,3 1,4-1,4 11,-2 16,1-70,1 1,6 20,-3-20,-2 1,-1 16,-3-47,0 0,0 1,1-1,0 0,0 1,0-1,1 0,0 0,0 0,1 0,-1 0,1 0,1-1,-1 1,2 1,11 10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9-26T17:38:39.038"/>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0 397,'1'-1,"0"0,-1 0,1-1,0 1,0 0,0 0,0 0,0 0,0 0,0 0,0 0,0 0,1 1,-1-1,0 0,1 1,0-1,5-3,87-61,-25 16,2 4,8-1,-13 11,-23 11,1 2,0 2,31-8,-36 17,1 1,0 2,0 2,1 2,0 2,-1 1,1 2,0 2,-1 2,1 1,-1 2,-1 2,1 2,-2 1,0 2,-1 2,0 1,-1 2,20 15,-34-19,42 29,59 31,-101-64,1-2,0 0,1-1,0-1,0-1,0-2,21 3,-1-4,0-1,0-2,34-5,-73 3,0 0,0 0,0-1,-1 1,1-1,0 0,-1-1,1 1,-1-1,1 0,-1 0,0 0,0-1,-1 1,1-1,-1 0,0 0,0 0,0-1,1-1,6-13,-1 0,0-1,-2 0,2-8,-3 10,3-21,3-14,-11 50,-1 1,1 0,0 0,0 0,0 0,1 0,-1 0,0 0,1 0,-1 1,1-1,0 1,-1-1,1 1,0-1,0 1,0 0,0 0,1-1,-1 2,0 0,0-1,0 1,0 0,1 0,-1 0,0 0,0 0,0 1,0-1,0 1,0-1,0 1,0 0,1 0,32 19,-22-12,169 92,-149-85,1-1,0-1,1-2,25 4,-50-13,1 0,0 0,-1-2,1 1,0-1,0-1,0 0,5-2,-9 2,0-1,0-1,0 1,-1-1,1-1,-1 1,0-1,0 0,0 0,-1-1,1 0,-1 0,0-1,-4 6,17-21,2 0,1 2,0 0,2 2,7-4,-15 11,1 1,0 1,0 1,1 0,0 1,1 1,-1 1,1 0,0 1,0 1,0 1,1 1,250 0,-111 2,-132-1,0 1,0 1,-1 1,19 6,98 35,-92-28,-21-5,0 1,-1 1,-1 2,-1 1,0 0,-1 2,0 1,-2 1,-1 1,0 1,8 13,-16-17,-3-2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AD3EB7-71AE-43D7-BF7D-C3776E978FF0}" type="datetimeFigureOut">
              <a:rPr lang="en-US" smtClean="0"/>
              <a:t>5/5/2024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409E36-6B0D-4D88-A528-212A3C1EC11B}" type="slidenum">
              <a:rPr lang="en-US" smtClean="0"/>
              <a:t>‹#›</a:t>
            </a:fld>
            <a:endParaRPr lang="en-US"/>
          </a:p>
        </p:txBody>
      </p:sp>
    </p:spTree>
    <p:extLst>
      <p:ext uri="{BB962C8B-B14F-4D97-AF65-F5344CB8AC3E}">
        <p14:creationId xmlns:p14="http://schemas.microsoft.com/office/powerpoint/2010/main" val="2207987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2409E36-6B0D-4D88-A528-212A3C1EC11B}" type="slidenum">
              <a:rPr lang="en-US" smtClean="0"/>
              <a:t>31</a:t>
            </a:fld>
            <a:endParaRPr lang="en-US"/>
          </a:p>
        </p:txBody>
      </p:sp>
    </p:spTree>
    <p:extLst>
      <p:ext uri="{BB962C8B-B14F-4D97-AF65-F5344CB8AC3E}">
        <p14:creationId xmlns:p14="http://schemas.microsoft.com/office/powerpoint/2010/main" val="2932868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14D85-38F5-4519-930D-E640D7B381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F7368EF-A804-4D3D-8B24-5D4B64CAF4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1AA6E6-8867-4565-8D89-5D6B595C2266}"/>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4B226F7E-763D-427D-A117-5F84F46ADE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938BC7-7759-4DE0-AB42-6D0BA7C80F48}"/>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258240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0667E-821E-4E83-81A4-69E5848A82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48F4F9-8909-43AC-9CE1-4B8FCA4205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0B3835-9C93-4D29-8A34-CFE56D9A9185}"/>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5951FCB3-A2DC-439C-AB20-74BA4CCA42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279047-1A71-45AF-BADF-C6E753767900}"/>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1883315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288200-0A6A-4CB8-B064-DFC6BC961E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78BB3C4-E9E8-4783-BDA8-4FC5818933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585F74-65F5-4545-90EA-4A81C2716EDC}"/>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7B45ED00-B71F-4055-9584-B24F591CFE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8BA032-B69F-40D2-BCE4-2EC1357DADE1}"/>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1762883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04E64-F69E-47FA-A0A1-8580EEBB7B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83746D-3594-4926-9E89-04736296FC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868CE2-5871-410E-A329-A27BC25F3DF5}"/>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F165E535-CA4F-4FAE-AFE2-05404DE60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3D1DD6-1DA5-46B6-B296-D6F117E31F5A}"/>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367143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F4382-939D-4C5B-A296-D5BC3A25F1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C5A367-27EF-4A9E-B410-098AFE7662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76FEB67-15DD-416A-AE02-E846E4E236F0}"/>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91AB7C75-AD1A-49EA-B3CD-E27F6D08D3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8D815B-2E03-4E3E-B19E-FE39C90E801D}"/>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3160272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89617-A8AA-4493-97AD-2E3DA31F4B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B65144-29F7-47F8-A923-4F880092E0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0C03B6-0525-44D5-A29A-D927A91390B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E5F77F-B14F-47F7-BF62-DB5AF51DF10A}"/>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6" name="Footer Placeholder 5">
            <a:extLst>
              <a:ext uri="{FF2B5EF4-FFF2-40B4-BE49-F238E27FC236}">
                <a16:creationId xmlns:a16="http://schemas.microsoft.com/office/drawing/2014/main" id="{A3BD46F5-22BC-4340-A174-CAFE02BC16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36427A-69D2-45EF-A795-ED621D61B058}"/>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1257405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743ED-D287-4F43-B618-7C72B69D868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C14D01-B890-4F58-9B08-C2E8BF5A84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EFA857-19A0-4616-9D5E-E893E477DF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D3146D-3901-40CA-908C-A31BAECB58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0053D7-D227-4A46-A216-E16AF8B9E6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97E473-A371-4170-B46B-2B5863C9C47C}"/>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8" name="Footer Placeholder 7">
            <a:extLst>
              <a:ext uri="{FF2B5EF4-FFF2-40B4-BE49-F238E27FC236}">
                <a16:creationId xmlns:a16="http://schemas.microsoft.com/office/drawing/2014/main" id="{51B5E871-8A2C-422D-BA4A-58AC349AFC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07C3E1-63F6-4F39-A657-BF713025DC9B}"/>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3059655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00EEA-5E89-4FD9-A280-A6BC867C82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DC7E28-A395-4969-99D3-88A2DA3A6063}"/>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4" name="Footer Placeholder 3">
            <a:extLst>
              <a:ext uri="{FF2B5EF4-FFF2-40B4-BE49-F238E27FC236}">
                <a16:creationId xmlns:a16="http://schemas.microsoft.com/office/drawing/2014/main" id="{AE7A78AA-49F1-4184-B7A4-DFCD097F58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CF804D-258E-49AB-AEAF-ADCE0CA57417}"/>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527319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30A21D-36F1-45AA-BC83-CDEED1F8CA8D}"/>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3" name="Footer Placeholder 2">
            <a:extLst>
              <a:ext uri="{FF2B5EF4-FFF2-40B4-BE49-F238E27FC236}">
                <a16:creationId xmlns:a16="http://schemas.microsoft.com/office/drawing/2014/main" id="{C01FEAE2-BA0B-42E0-B1E4-95B06EDAE1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B18B4F-7C37-43D4-B6EA-988F106C01A7}"/>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1251600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AC029-264A-4A40-8726-6075CE516A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1E7072-683C-4633-AB52-F0AA938B7E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040C70-FF52-4FB0-96AF-16306606DF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51544B-D172-43B8-BB81-9CF8AEF25598}"/>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6" name="Footer Placeholder 5">
            <a:extLst>
              <a:ext uri="{FF2B5EF4-FFF2-40B4-BE49-F238E27FC236}">
                <a16:creationId xmlns:a16="http://schemas.microsoft.com/office/drawing/2014/main" id="{25CBF65D-36A6-4C57-9B58-6E44DEEE24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693893-34F2-4DD9-B0C5-B3F6B4B99945}"/>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2805632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EE928-4B6B-46D6-8D50-1434EB159D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2B44AB2-584A-4ED0-91D8-91696560B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68BEF9-DE36-4FD0-8DAA-D4FC366A17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43F7C4-2830-4960-A43A-FF3630FA9B1C}"/>
              </a:ext>
            </a:extLst>
          </p:cNvPr>
          <p:cNvSpPr>
            <a:spLocks noGrp="1"/>
          </p:cNvSpPr>
          <p:nvPr>
            <p:ph type="dt" sz="half" idx="10"/>
          </p:nvPr>
        </p:nvSpPr>
        <p:spPr/>
        <p:txBody>
          <a:bodyPr/>
          <a:lstStyle/>
          <a:p>
            <a:fld id="{5C21AE7D-5D0C-4A62-9A65-3D1B73EFE253}" type="datetimeFigureOut">
              <a:rPr lang="en-US" smtClean="0"/>
              <a:t>5/5/2024</a:t>
            </a:fld>
            <a:endParaRPr lang="en-US"/>
          </a:p>
        </p:txBody>
      </p:sp>
      <p:sp>
        <p:nvSpPr>
          <p:cNvPr id="6" name="Footer Placeholder 5">
            <a:extLst>
              <a:ext uri="{FF2B5EF4-FFF2-40B4-BE49-F238E27FC236}">
                <a16:creationId xmlns:a16="http://schemas.microsoft.com/office/drawing/2014/main" id="{77E3AE3C-43EE-45A4-A2F0-2427FF0A7B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556631-091E-48D5-B325-D854C2BEE965}"/>
              </a:ext>
            </a:extLst>
          </p:cNvPr>
          <p:cNvSpPr>
            <a:spLocks noGrp="1"/>
          </p:cNvSpPr>
          <p:nvPr>
            <p:ph type="sldNum" sz="quarter" idx="12"/>
          </p:nvPr>
        </p:nvSpPr>
        <p:spPr/>
        <p:txBody>
          <a:bodyPr/>
          <a:lstStyle/>
          <a:p>
            <a:fld id="{534B3639-1D3B-441C-91F3-3EB43655E517}" type="slidenum">
              <a:rPr lang="en-US" smtClean="0"/>
              <a:t>‹#›</a:t>
            </a:fld>
            <a:endParaRPr lang="en-US"/>
          </a:p>
        </p:txBody>
      </p:sp>
    </p:spTree>
    <p:extLst>
      <p:ext uri="{BB962C8B-B14F-4D97-AF65-F5344CB8AC3E}">
        <p14:creationId xmlns:p14="http://schemas.microsoft.com/office/powerpoint/2010/main" val="2430414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E9410-69F0-43DB-8979-E1AAED5EDA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1F33D92-4EF2-4FFC-B44B-E8A3A997CB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C43658-C41F-473F-BBAF-9D1B7A5D3C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21AE7D-5D0C-4A62-9A65-3D1B73EFE253}" type="datetimeFigureOut">
              <a:rPr lang="en-US" smtClean="0"/>
              <a:t>5/5/2024</a:t>
            </a:fld>
            <a:endParaRPr lang="en-US"/>
          </a:p>
        </p:txBody>
      </p:sp>
      <p:sp>
        <p:nvSpPr>
          <p:cNvPr id="5" name="Footer Placeholder 4">
            <a:extLst>
              <a:ext uri="{FF2B5EF4-FFF2-40B4-BE49-F238E27FC236}">
                <a16:creationId xmlns:a16="http://schemas.microsoft.com/office/drawing/2014/main" id="{02F427F0-4737-4394-905F-BAB545F80B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6FF423-C63F-4F28-B809-9E21E2AD51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B3639-1D3B-441C-91F3-3EB43655E517}" type="slidenum">
              <a:rPr lang="en-US" smtClean="0"/>
              <a:t>‹#›</a:t>
            </a:fld>
            <a:endParaRPr lang="en-US"/>
          </a:p>
        </p:txBody>
      </p:sp>
    </p:spTree>
    <p:extLst>
      <p:ext uri="{BB962C8B-B14F-4D97-AF65-F5344CB8AC3E}">
        <p14:creationId xmlns:p14="http://schemas.microsoft.com/office/powerpoint/2010/main" val="2959939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2.wmf"/><Relationship Id="rId10" Type="http://schemas.openxmlformats.org/officeDocument/2006/relationships/image" Target="../media/image5.png"/><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24.bin"/><Relationship Id="rId1" Type="http://schemas.openxmlformats.org/officeDocument/2006/relationships/slideLayout" Target="../slideLayouts/slideLayout7.xml"/><Relationship Id="rId5" Type="http://schemas.openxmlformats.org/officeDocument/2006/relationships/image" Target="../media/image30.w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3.wmf"/><Relationship Id="rId2" Type="http://schemas.openxmlformats.org/officeDocument/2006/relationships/oleObject" Target="../embeddings/oleObject26.bin"/><Relationship Id="rId1" Type="http://schemas.openxmlformats.org/officeDocument/2006/relationships/slideLayout" Target="../slideLayouts/slideLayout7.xml"/><Relationship Id="rId6" Type="http://schemas.openxmlformats.org/officeDocument/2006/relationships/oleObject" Target="../embeddings/oleObject28.bin"/><Relationship Id="rId5" Type="http://schemas.openxmlformats.org/officeDocument/2006/relationships/image" Target="../media/image32.wmf"/><Relationship Id="rId4" Type="http://schemas.openxmlformats.org/officeDocument/2006/relationships/oleObject" Target="../embeddings/oleObject27.bin"/><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6.wmf"/><Relationship Id="rId5" Type="http://schemas.openxmlformats.org/officeDocument/2006/relationships/oleObject" Target="../embeddings/oleObject30.bin"/><Relationship Id="rId4" Type="http://schemas.openxmlformats.org/officeDocument/2006/relationships/image" Target="../media/image35.wmf"/></Relationships>
</file>

<file path=ppt/slides/_rels/slide13.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9.bin"/><Relationship Id="rId7" Type="http://schemas.openxmlformats.org/officeDocument/2006/relationships/oleObject" Target="../embeddings/oleObject33.bin"/><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wmf"/><Relationship Id="rId5" Type="http://schemas.openxmlformats.org/officeDocument/2006/relationships/oleObject" Target="../embeddings/oleObject32.bin"/><Relationship Id="rId10" Type="http://schemas.openxmlformats.org/officeDocument/2006/relationships/image" Target="../media/image40.wmf"/><Relationship Id="rId4" Type="http://schemas.openxmlformats.org/officeDocument/2006/relationships/image" Target="../media/image35.wmf"/><Relationship Id="rId9" Type="http://schemas.openxmlformats.org/officeDocument/2006/relationships/oleObject" Target="../embeddings/oleObject34.bin"/></Relationships>
</file>

<file path=ppt/slides/_rels/slide14.x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3.wmf"/><Relationship Id="rId2" Type="http://schemas.openxmlformats.org/officeDocument/2006/relationships/oleObject" Target="../embeddings/oleObject35.bin"/><Relationship Id="rId1" Type="http://schemas.openxmlformats.org/officeDocument/2006/relationships/slideLayout" Target="../slideLayouts/slideLayout7.xml"/><Relationship Id="rId6" Type="http://schemas.openxmlformats.org/officeDocument/2006/relationships/oleObject" Target="../embeddings/oleObject37.bin"/><Relationship Id="rId5" Type="http://schemas.openxmlformats.org/officeDocument/2006/relationships/image" Target="../media/image42.wmf"/><Relationship Id="rId4" Type="http://schemas.openxmlformats.org/officeDocument/2006/relationships/oleObject" Target="../embeddings/oleObject36.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image" Target="../media/image44.wmf"/><Relationship Id="rId7" Type="http://schemas.openxmlformats.org/officeDocument/2006/relationships/image" Target="../media/image46.wmf"/><Relationship Id="rId12" Type="http://schemas.openxmlformats.org/officeDocument/2006/relationships/customXml" Target="../ink/ink3.xml"/><Relationship Id="rId2" Type="http://schemas.openxmlformats.org/officeDocument/2006/relationships/oleObject" Target="../embeddings/oleObject38.bin"/><Relationship Id="rId1" Type="http://schemas.openxmlformats.org/officeDocument/2006/relationships/slideLayout" Target="../slideLayouts/slideLayout7.xml"/><Relationship Id="rId6" Type="http://schemas.openxmlformats.org/officeDocument/2006/relationships/oleObject" Target="../embeddings/oleObject40.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47.wmf"/><Relationship Id="rId14" Type="http://schemas.openxmlformats.org/officeDocument/2006/relationships/image" Target="../media/image90.png"/></Relationships>
</file>

<file path=ppt/slides/_rels/slide16.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49.wmf"/><Relationship Id="rId7" Type="http://schemas.openxmlformats.org/officeDocument/2006/relationships/image" Target="../media/image51.wmf"/><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oleObject" Target="../embeddings/oleObject45.bin"/><Relationship Id="rId5" Type="http://schemas.openxmlformats.org/officeDocument/2006/relationships/image" Target="../media/image50.wmf"/><Relationship Id="rId4" Type="http://schemas.openxmlformats.org/officeDocument/2006/relationships/oleObject" Target="../embeddings/oleObject44.bin"/><Relationship Id="rId9"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oleObject" Target="../embeddings/oleObject46.bin"/><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50.bin"/><Relationship Id="rId7" Type="http://schemas.openxmlformats.org/officeDocument/2006/relationships/oleObject" Target="../embeddings/oleObject47.bin"/><Relationship Id="rId12" Type="http://schemas.openxmlformats.org/officeDocument/2006/relationships/image" Target="../media/image56.wmf"/><Relationship Id="rId2" Type="http://schemas.openxmlformats.org/officeDocument/2006/relationships/customXml" Target="../ink/ink5.xml"/><Relationship Id="rId1" Type="http://schemas.openxmlformats.org/officeDocument/2006/relationships/slideLayout" Target="../slideLayouts/slideLayout7.xml"/><Relationship Id="rId6" Type="http://schemas.openxmlformats.org/officeDocument/2006/relationships/image" Target="../media/image171.png"/><Relationship Id="rId11" Type="http://schemas.openxmlformats.org/officeDocument/2006/relationships/oleObject" Target="../embeddings/oleObject49.bin"/><Relationship Id="rId5" Type="http://schemas.openxmlformats.org/officeDocument/2006/relationships/customXml" Target="../ink/ink6.xml"/><Relationship Id="rId10" Type="http://schemas.openxmlformats.org/officeDocument/2006/relationships/image" Target="../media/image55.wmf"/><Relationship Id="rId4" Type="http://schemas.openxmlformats.org/officeDocument/2006/relationships/image" Target="../media/image161.png"/><Relationship Id="rId9" Type="http://schemas.openxmlformats.org/officeDocument/2006/relationships/oleObject" Target="../embeddings/oleObject48.bin"/><Relationship Id="rId14" Type="http://schemas.openxmlformats.org/officeDocument/2006/relationships/image" Target="../media/image57.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image" Target="../media/image59.png"/><Relationship Id="rId7" Type="http://schemas.openxmlformats.org/officeDocument/2006/relationships/image" Target="../media/image58.wmf"/><Relationship Id="rId2" Type="http://schemas.openxmlformats.org/officeDocument/2006/relationships/customXml" Target="../ink/ink7.xml"/><Relationship Id="rId1" Type="http://schemas.openxmlformats.org/officeDocument/2006/relationships/slideLayout" Target="../slideLayouts/slideLayout7.xml"/><Relationship Id="rId6" Type="http://schemas.openxmlformats.org/officeDocument/2006/relationships/oleObject" Target="../embeddings/oleObject51.bin"/><Relationship Id="rId11" Type="http://schemas.openxmlformats.org/officeDocument/2006/relationships/image" Target="../media/image60.wmf"/><Relationship Id="rId5" Type="http://schemas.openxmlformats.org/officeDocument/2006/relationships/image" Target="../media/image60.png"/><Relationship Id="rId10" Type="http://schemas.openxmlformats.org/officeDocument/2006/relationships/oleObject" Target="../embeddings/oleObject53.bin"/><Relationship Id="rId4" Type="http://schemas.openxmlformats.org/officeDocument/2006/relationships/customXml" Target="../ink/ink8.xml"/><Relationship Id="rId9" Type="http://schemas.openxmlformats.org/officeDocument/2006/relationships/image" Target="../media/image59.wmf"/></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6.wmf"/><Relationship Id="rId7" Type="http://schemas.openxmlformats.org/officeDocument/2006/relationships/oleObject" Target="../embeddings/oleObject6.bin"/><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image" Target="../media/image19.png"/><Relationship Id="rId4" Type="http://schemas.openxmlformats.org/officeDocument/2006/relationships/customXml" Target="../ink/ink1.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image" Target="../media/image59.png"/><Relationship Id="rId7" Type="http://schemas.openxmlformats.org/officeDocument/2006/relationships/image" Target="../media/image61.wmf"/><Relationship Id="rId2" Type="http://schemas.openxmlformats.org/officeDocument/2006/relationships/customXml" Target="../ink/ink9.xml"/><Relationship Id="rId1" Type="http://schemas.openxmlformats.org/officeDocument/2006/relationships/slideLayout" Target="../slideLayouts/slideLayout7.xml"/><Relationship Id="rId6" Type="http://schemas.openxmlformats.org/officeDocument/2006/relationships/oleObject" Target="../embeddings/oleObject54.bin"/><Relationship Id="rId5" Type="http://schemas.openxmlformats.org/officeDocument/2006/relationships/image" Target="../media/image60.png"/><Relationship Id="rId4" Type="http://schemas.openxmlformats.org/officeDocument/2006/relationships/customXml" Target="../ink/ink10.xml"/><Relationship Id="rId9" Type="http://schemas.openxmlformats.org/officeDocument/2006/relationships/image" Target="../media/image62.wmf"/></Relationships>
</file>

<file path=ppt/slides/_rels/slide2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6.wmf"/><Relationship Id="rId5" Type="http://schemas.openxmlformats.org/officeDocument/2006/relationships/oleObject" Target="../embeddings/oleObject57.bin"/><Relationship Id="rId4" Type="http://schemas.openxmlformats.org/officeDocument/2006/relationships/image" Target="../media/image65.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7.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9.wmf"/><Relationship Id="rId5" Type="http://schemas.openxmlformats.org/officeDocument/2006/relationships/oleObject" Target="../embeddings/oleObject60.bin"/><Relationship Id="rId4" Type="http://schemas.openxmlformats.org/officeDocument/2006/relationships/image" Target="../media/image68.w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image" Target="../media/image641.png"/><Relationship Id="rId7" Type="http://schemas.openxmlformats.org/officeDocument/2006/relationships/image" Target="../media/image66.png"/><Relationship Id="rId2" Type="http://schemas.openxmlformats.org/officeDocument/2006/relationships/customXml" Target="../ink/ink11.xml"/><Relationship Id="rId1" Type="http://schemas.openxmlformats.org/officeDocument/2006/relationships/slideLayout" Target="../slideLayouts/slideLayout7.xml"/><Relationship Id="rId6" Type="http://schemas.openxmlformats.org/officeDocument/2006/relationships/customXml" Target="../ink/ink13.xml"/><Relationship Id="rId5" Type="http://schemas.openxmlformats.org/officeDocument/2006/relationships/image" Target="../media/image65.png"/><Relationship Id="rId4" Type="http://schemas.openxmlformats.org/officeDocument/2006/relationships/customXml" Target="../ink/ink12.xml"/><Relationship Id="rId9" Type="http://schemas.openxmlformats.org/officeDocument/2006/relationships/image" Target="../media/image70.emf"/></Relationships>
</file>

<file path=ppt/slides/_rels/slide26.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oleObject" Target="../embeddings/oleObject62.bin"/><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oleObject" Target="../embeddings/oleObject63.bin"/><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2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64.bin"/><Relationship Id="rId7" Type="http://schemas.openxmlformats.org/officeDocument/2006/relationships/oleObject" Target="../embeddings/oleObject66.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8.wmf"/><Relationship Id="rId5" Type="http://schemas.openxmlformats.org/officeDocument/2006/relationships/oleObject" Target="../embeddings/oleObject65.bin"/><Relationship Id="rId4" Type="http://schemas.openxmlformats.org/officeDocument/2006/relationships/image" Target="../media/image77.wmf"/></Relationships>
</file>

<file path=ppt/slides/_rels/slide3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image" Target="../media/image87.png"/><Relationship Id="rId3" Type="http://schemas.openxmlformats.org/officeDocument/2006/relationships/image" Target="../media/image81.wmf"/><Relationship Id="rId7" Type="http://schemas.openxmlformats.org/officeDocument/2006/relationships/image" Target="../media/image83.wmf"/><Relationship Id="rId12" Type="http://schemas.openxmlformats.org/officeDocument/2006/relationships/image" Target="../media/image86.png"/><Relationship Id="rId2" Type="http://schemas.openxmlformats.org/officeDocument/2006/relationships/oleObject" Target="../embeddings/oleObject67.bin"/><Relationship Id="rId16"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oleObject" Target="../embeddings/oleObject69.bin"/><Relationship Id="rId11" Type="http://schemas.openxmlformats.org/officeDocument/2006/relationships/image" Target="../media/image85.wmf"/><Relationship Id="rId5" Type="http://schemas.openxmlformats.org/officeDocument/2006/relationships/image" Target="../media/image82.wmf"/><Relationship Id="rId15" Type="http://schemas.openxmlformats.org/officeDocument/2006/relationships/image" Target="../media/image89.png"/><Relationship Id="rId10" Type="http://schemas.openxmlformats.org/officeDocument/2006/relationships/oleObject" Target="../embeddings/oleObject71.bin"/><Relationship Id="rId4" Type="http://schemas.openxmlformats.org/officeDocument/2006/relationships/oleObject" Target="../embeddings/oleObject68.bin"/><Relationship Id="rId9" Type="http://schemas.openxmlformats.org/officeDocument/2006/relationships/image" Target="../media/image84.wmf"/><Relationship Id="rId14" Type="http://schemas.openxmlformats.org/officeDocument/2006/relationships/image" Target="../media/image88.png"/></Relationships>
</file>

<file path=ppt/slides/_rels/slide3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74.bin"/><Relationship Id="rId13" Type="http://schemas.openxmlformats.org/officeDocument/2006/relationships/image" Target="../media/image97.wmf"/><Relationship Id="rId18" Type="http://schemas.openxmlformats.org/officeDocument/2006/relationships/image" Target="../media/image630.png"/><Relationship Id="rId3" Type="http://schemas.openxmlformats.org/officeDocument/2006/relationships/image" Target="../media/image93.wmf"/><Relationship Id="rId7" Type="http://schemas.openxmlformats.org/officeDocument/2006/relationships/image" Target="../media/image681.png"/><Relationship Id="rId12" Type="http://schemas.openxmlformats.org/officeDocument/2006/relationships/oleObject" Target="../embeddings/oleObject76.bin"/><Relationship Id="rId17" Type="http://schemas.openxmlformats.org/officeDocument/2006/relationships/customXml" Target="../ink/ink15.xml"/><Relationship Id="rId2" Type="http://schemas.openxmlformats.org/officeDocument/2006/relationships/oleObject" Target="../embeddings/oleObject72.bin"/><Relationship Id="rId16" Type="http://schemas.openxmlformats.org/officeDocument/2006/relationships/image" Target="../media/image621.png"/><Relationship Id="rId20" Type="http://schemas.openxmlformats.org/officeDocument/2006/relationships/image" Target="../media/image640.png"/><Relationship Id="rId1" Type="http://schemas.openxmlformats.org/officeDocument/2006/relationships/slideLayout" Target="../slideLayouts/slideLayout7.xml"/><Relationship Id="rId11" Type="http://schemas.openxmlformats.org/officeDocument/2006/relationships/image" Target="../media/image96.wmf"/><Relationship Id="rId5" Type="http://schemas.openxmlformats.org/officeDocument/2006/relationships/image" Target="../media/image94.wmf"/><Relationship Id="rId15" Type="http://schemas.openxmlformats.org/officeDocument/2006/relationships/image" Target="../media/image610.png"/><Relationship Id="rId10" Type="http://schemas.openxmlformats.org/officeDocument/2006/relationships/oleObject" Target="../embeddings/oleObject75.bin"/><Relationship Id="rId19" Type="http://schemas.openxmlformats.org/officeDocument/2006/relationships/customXml" Target="../ink/ink16.xml"/><Relationship Id="rId4" Type="http://schemas.openxmlformats.org/officeDocument/2006/relationships/oleObject" Target="../embeddings/oleObject73.bin"/><Relationship Id="rId9" Type="http://schemas.openxmlformats.org/officeDocument/2006/relationships/image" Target="../media/image95.wmf"/><Relationship Id="rId14" Type="http://schemas.openxmlformats.org/officeDocument/2006/relationships/customXml" Target="../ink/ink14.xml"/></Relationships>
</file>

<file path=ppt/slides/_rels/slide37.xml.rels><?xml version="1.0" encoding="UTF-8" standalone="yes"?>
<Relationships xmlns="http://schemas.openxmlformats.org/package/2006/relationships"><Relationship Id="rId8" Type="http://schemas.openxmlformats.org/officeDocument/2006/relationships/image" Target="../media/image100.wmf"/><Relationship Id="rId13" Type="http://schemas.openxmlformats.org/officeDocument/2006/relationships/image" Target="../media/image690.png"/><Relationship Id="rId3" Type="http://schemas.openxmlformats.org/officeDocument/2006/relationships/oleObject" Target="../embeddings/oleObject77.bin"/><Relationship Id="rId7" Type="http://schemas.openxmlformats.org/officeDocument/2006/relationships/oleObject" Target="../embeddings/oleObject79.bin"/><Relationship Id="rId12" Type="http://schemas.openxmlformats.org/officeDocument/2006/relationships/customXml" Target="../ink/ink18.xml"/><Relationship Id="rId2" Type="http://schemas.openxmlformats.org/officeDocument/2006/relationships/image" Target="../media/image95.png"/><Relationship Id="rId1" Type="http://schemas.openxmlformats.org/officeDocument/2006/relationships/slideLayout" Target="../slideLayouts/slideLayout7.xml"/><Relationship Id="rId6" Type="http://schemas.openxmlformats.org/officeDocument/2006/relationships/image" Target="../media/image99.wmf"/><Relationship Id="rId11" Type="http://schemas.openxmlformats.org/officeDocument/2006/relationships/image" Target="../media/image680.png"/><Relationship Id="rId5" Type="http://schemas.openxmlformats.org/officeDocument/2006/relationships/oleObject" Target="../embeddings/oleObject78.bin"/><Relationship Id="rId4" Type="http://schemas.openxmlformats.org/officeDocument/2006/relationships/image" Target="../media/image98.wmf"/><Relationship Id="rId9" Type="http://schemas.openxmlformats.org/officeDocument/2006/relationships/customXml" Target="../ink/ink17.xml"/></Relationships>
</file>

<file path=ppt/slides/_rels/slide38.xml.rels><?xml version="1.0" encoding="UTF-8" standalone="yes"?>
<Relationships xmlns="http://schemas.openxmlformats.org/package/2006/relationships"><Relationship Id="rId8" Type="http://schemas.openxmlformats.org/officeDocument/2006/relationships/customXml" Target="../ink/ink19.xml"/><Relationship Id="rId13" Type="http://schemas.openxmlformats.org/officeDocument/2006/relationships/image" Target="../media/image104.wmf"/><Relationship Id="rId3" Type="http://schemas.openxmlformats.org/officeDocument/2006/relationships/image" Target="../media/image660.png"/><Relationship Id="rId7" Type="http://schemas.openxmlformats.org/officeDocument/2006/relationships/image" Target="../media/image102.wmf"/><Relationship Id="rId12" Type="http://schemas.openxmlformats.org/officeDocument/2006/relationships/oleObject" Target="../embeddings/oleObject83.bin"/><Relationship Id="rId17" Type="http://schemas.openxmlformats.org/officeDocument/2006/relationships/image" Target="../media/image750.png"/><Relationship Id="rId16" Type="http://schemas.openxmlformats.org/officeDocument/2006/relationships/customXml" Target="../ink/ink20.xml"/><Relationship Id="rId1" Type="http://schemas.openxmlformats.org/officeDocument/2006/relationships/slideLayout" Target="../slideLayouts/slideLayout7.xml"/><Relationship Id="rId6" Type="http://schemas.openxmlformats.org/officeDocument/2006/relationships/oleObject" Target="../embeddings/oleObject81.bin"/><Relationship Id="rId11" Type="http://schemas.openxmlformats.org/officeDocument/2006/relationships/image" Target="../media/image103.wmf"/><Relationship Id="rId5" Type="http://schemas.openxmlformats.org/officeDocument/2006/relationships/image" Target="../media/image101.emf"/><Relationship Id="rId15" Type="http://schemas.openxmlformats.org/officeDocument/2006/relationships/image" Target="../media/image105.wmf"/><Relationship Id="rId10" Type="http://schemas.openxmlformats.org/officeDocument/2006/relationships/oleObject" Target="../embeddings/oleObject82.bin"/><Relationship Id="rId4" Type="http://schemas.openxmlformats.org/officeDocument/2006/relationships/oleObject" Target="../embeddings/oleObject80.bin"/><Relationship Id="rId9" Type="http://schemas.openxmlformats.org/officeDocument/2006/relationships/image" Target="../media/image670.png"/><Relationship Id="rId14" Type="http://schemas.openxmlformats.org/officeDocument/2006/relationships/oleObject" Target="../embeddings/oleObject84.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2.wmf"/><Relationship Id="rId12" Type="http://schemas.openxmlformats.org/officeDocument/2006/relationships/oleObject" Target="../embeddings/oleObject12.bin"/><Relationship Id="rId2" Type="http://schemas.openxmlformats.org/officeDocument/2006/relationships/oleObject" Target="../embeddings/oleObject7.bin"/><Relationship Id="rId1" Type="http://schemas.openxmlformats.org/officeDocument/2006/relationships/slideLayout" Target="../slideLayouts/slideLayout7.xml"/><Relationship Id="rId6" Type="http://schemas.openxmlformats.org/officeDocument/2006/relationships/oleObject" Target="../embeddings/oleObject9.bin"/><Relationship Id="rId11" Type="http://schemas.openxmlformats.org/officeDocument/2006/relationships/image" Target="../media/image14.wmf"/><Relationship Id="rId5" Type="http://schemas.openxmlformats.org/officeDocument/2006/relationships/image" Target="../media/image11.wmf"/><Relationship Id="rId15" Type="http://schemas.openxmlformats.org/officeDocument/2006/relationships/image" Target="../media/image16.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3.wmf"/><Relationship Id="rId14" Type="http://schemas.openxmlformats.org/officeDocument/2006/relationships/oleObject" Target="../embeddings/oleObject13.bin"/></Relationships>
</file>

<file path=ppt/slides/_rels/slide40.xml.rels><?xml version="1.0" encoding="UTF-8" standalone="yes"?>
<Relationships xmlns="http://schemas.openxmlformats.org/package/2006/relationships"><Relationship Id="rId8" Type="http://schemas.openxmlformats.org/officeDocument/2006/relationships/image" Target="../media/image109.emf"/><Relationship Id="rId13" Type="http://schemas.openxmlformats.org/officeDocument/2006/relationships/customXml" Target="../ink/ink21.xml"/><Relationship Id="rId18" Type="http://schemas.openxmlformats.org/officeDocument/2006/relationships/image" Target="../media/image113.wmf"/><Relationship Id="rId3" Type="http://schemas.openxmlformats.org/officeDocument/2006/relationships/image" Target="../media/image106.emf"/><Relationship Id="rId7" Type="http://schemas.openxmlformats.org/officeDocument/2006/relationships/oleObject" Target="../embeddings/oleObject87.bin"/><Relationship Id="rId12" Type="http://schemas.openxmlformats.org/officeDocument/2006/relationships/image" Target="../media/image111.wmf"/><Relationship Id="rId17" Type="http://schemas.openxmlformats.org/officeDocument/2006/relationships/oleObject" Target="../embeddings/oleObject91.bin"/><Relationship Id="rId2" Type="http://schemas.openxmlformats.org/officeDocument/2006/relationships/oleObject" Target="../embeddings/oleObject85.bin"/><Relationship Id="rId16" Type="http://schemas.openxmlformats.org/officeDocument/2006/relationships/image" Target="../media/image112.wmf"/><Relationship Id="rId1" Type="http://schemas.openxmlformats.org/officeDocument/2006/relationships/slideLayout" Target="../slideLayouts/slideLayout7.xml"/><Relationship Id="rId6" Type="http://schemas.openxmlformats.org/officeDocument/2006/relationships/image" Target="../media/image108.emf"/><Relationship Id="rId11" Type="http://schemas.openxmlformats.org/officeDocument/2006/relationships/oleObject" Target="../embeddings/oleObject89.bin"/><Relationship Id="rId5" Type="http://schemas.openxmlformats.org/officeDocument/2006/relationships/oleObject" Target="../embeddings/oleObject86.bin"/><Relationship Id="rId15" Type="http://schemas.openxmlformats.org/officeDocument/2006/relationships/oleObject" Target="../embeddings/oleObject90.bin"/><Relationship Id="rId10" Type="http://schemas.openxmlformats.org/officeDocument/2006/relationships/image" Target="../media/image110.wmf"/><Relationship Id="rId4" Type="http://schemas.openxmlformats.org/officeDocument/2006/relationships/image" Target="../media/image107.png"/><Relationship Id="rId9" Type="http://schemas.openxmlformats.org/officeDocument/2006/relationships/oleObject" Target="../embeddings/oleObject88.bin"/><Relationship Id="rId14" Type="http://schemas.openxmlformats.org/officeDocument/2006/relationships/image" Target="../media/image1070.png"/></Relationships>
</file>

<file path=ppt/slides/_rels/slide41.xml.rels><?xml version="1.0" encoding="UTF-8" standalone="yes"?>
<Relationships xmlns="http://schemas.openxmlformats.org/package/2006/relationships"><Relationship Id="rId8" Type="http://schemas.openxmlformats.org/officeDocument/2006/relationships/image" Target="../media/image116.wmf"/><Relationship Id="rId3" Type="http://schemas.openxmlformats.org/officeDocument/2006/relationships/oleObject" Target="../embeddings/oleObject92.bin"/><Relationship Id="rId7" Type="http://schemas.openxmlformats.org/officeDocument/2006/relationships/oleObject" Target="../embeddings/oleObject94.bin"/><Relationship Id="rId2" Type="http://schemas.openxmlformats.org/officeDocument/2006/relationships/image" Target="../media/image107.png"/><Relationship Id="rId1" Type="http://schemas.openxmlformats.org/officeDocument/2006/relationships/slideLayout" Target="../slideLayouts/slideLayout7.xml"/><Relationship Id="rId6" Type="http://schemas.openxmlformats.org/officeDocument/2006/relationships/image" Target="../media/image115.emf"/><Relationship Id="rId5" Type="http://schemas.openxmlformats.org/officeDocument/2006/relationships/oleObject" Target="../embeddings/oleObject93.bin"/><Relationship Id="rId10" Type="http://schemas.openxmlformats.org/officeDocument/2006/relationships/image" Target="../media/image117.wmf"/><Relationship Id="rId4" Type="http://schemas.openxmlformats.org/officeDocument/2006/relationships/image" Target="../media/image114.emf"/><Relationship Id="rId9" Type="http://schemas.openxmlformats.org/officeDocument/2006/relationships/oleObject" Target="../embeddings/oleObject95.bin"/></Relationships>
</file>

<file path=ppt/slides/_rels/slide42.xml.rels><?xml version="1.0" encoding="UTF-8" standalone="yes"?>
<Relationships xmlns="http://schemas.openxmlformats.org/package/2006/relationships"><Relationship Id="rId8" Type="http://schemas.openxmlformats.org/officeDocument/2006/relationships/image" Target="../media/image119.wmf"/><Relationship Id="rId13" Type="http://schemas.openxmlformats.org/officeDocument/2006/relationships/customXml" Target="../ink/ink22.xml"/><Relationship Id="rId18" Type="http://schemas.openxmlformats.org/officeDocument/2006/relationships/image" Target="../media/image123.wmf"/><Relationship Id="rId3" Type="http://schemas.openxmlformats.org/officeDocument/2006/relationships/image" Target="../media/image118.wmf"/><Relationship Id="rId7" Type="http://schemas.openxmlformats.org/officeDocument/2006/relationships/oleObject" Target="../embeddings/oleObject98.bin"/><Relationship Id="rId12" Type="http://schemas.openxmlformats.org/officeDocument/2006/relationships/image" Target="../media/image121.wmf"/><Relationship Id="rId17" Type="http://schemas.openxmlformats.org/officeDocument/2006/relationships/oleObject" Target="../embeddings/oleObject102.bin"/><Relationship Id="rId2" Type="http://schemas.openxmlformats.org/officeDocument/2006/relationships/oleObject" Target="../embeddings/oleObject96.bin"/><Relationship Id="rId16" Type="http://schemas.openxmlformats.org/officeDocument/2006/relationships/image" Target="../media/image122.wmf"/><Relationship Id="rId1" Type="http://schemas.openxmlformats.org/officeDocument/2006/relationships/slideLayout" Target="../slideLayouts/slideLayout7.xml"/><Relationship Id="rId6" Type="http://schemas.openxmlformats.org/officeDocument/2006/relationships/image" Target="../media/image108.emf"/><Relationship Id="rId11" Type="http://schemas.openxmlformats.org/officeDocument/2006/relationships/oleObject" Target="../embeddings/oleObject100.bin"/><Relationship Id="rId5" Type="http://schemas.openxmlformats.org/officeDocument/2006/relationships/oleObject" Target="../embeddings/oleObject97.bin"/><Relationship Id="rId15" Type="http://schemas.openxmlformats.org/officeDocument/2006/relationships/oleObject" Target="../embeddings/oleObject101.bin"/><Relationship Id="rId10" Type="http://schemas.openxmlformats.org/officeDocument/2006/relationships/image" Target="../media/image120.wmf"/><Relationship Id="rId4" Type="http://schemas.openxmlformats.org/officeDocument/2006/relationships/image" Target="../media/image107.png"/><Relationship Id="rId9" Type="http://schemas.openxmlformats.org/officeDocument/2006/relationships/oleObject" Target="../embeddings/oleObject99.bin"/><Relationship Id="rId14" Type="http://schemas.openxmlformats.org/officeDocument/2006/relationships/image" Target="../media/image1070.png"/></Relationships>
</file>

<file path=ppt/slides/_rels/slide43.xml.rels><?xml version="1.0" encoding="UTF-8" standalone="yes"?>
<Relationships xmlns="http://schemas.openxmlformats.org/package/2006/relationships"><Relationship Id="rId8" Type="http://schemas.openxmlformats.org/officeDocument/2006/relationships/image" Target="../media/image125.wmf"/><Relationship Id="rId3" Type="http://schemas.openxmlformats.org/officeDocument/2006/relationships/oleObject" Target="../embeddings/oleObject103.bin"/><Relationship Id="rId7" Type="http://schemas.openxmlformats.org/officeDocument/2006/relationships/oleObject" Target="../embeddings/oleObject105.bin"/><Relationship Id="rId2" Type="http://schemas.openxmlformats.org/officeDocument/2006/relationships/image" Target="../media/image107.png"/><Relationship Id="rId1" Type="http://schemas.openxmlformats.org/officeDocument/2006/relationships/slideLayout" Target="../slideLayouts/slideLayout7.xml"/><Relationship Id="rId6" Type="http://schemas.openxmlformats.org/officeDocument/2006/relationships/image" Target="../media/image124.wmf"/><Relationship Id="rId5" Type="http://schemas.openxmlformats.org/officeDocument/2006/relationships/oleObject" Target="../embeddings/oleObject104.bin"/><Relationship Id="rId4" Type="http://schemas.openxmlformats.org/officeDocument/2006/relationships/image" Target="../media/image114.e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image" Target="../media/image1070.png"/><Relationship Id="rId18" Type="http://schemas.openxmlformats.org/officeDocument/2006/relationships/image" Target="../media/image129.png"/><Relationship Id="rId3" Type="http://schemas.openxmlformats.org/officeDocument/2006/relationships/image" Target="../media/image126.wmf"/><Relationship Id="rId7" Type="http://schemas.openxmlformats.org/officeDocument/2006/relationships/image" Target="../media/image119.wmf"/><Relationship Id="rId12" Type="http://schemas.openxmlformats.org/officeDocument/2006/relationships/customXml" Target="../ink/ink23.xml"/><Relationship Id="rId17" Type="http://schemas.openxmlformats.org/officeDocument/2006/relationships/image" Target="../media/image123.wmf"/><Relationship Id="rId2" Type="http://schemas.openxmlformats.org/officeDocument/2006/relationships/oleObject" Target="../embeddings/oleObject106.bin"/><Relationship Id="rId16" Type="http://schemas.openxmlformats.org/officeDocument/2006/relationships/oleObject" Target="../embeddings/oleObject112.bin"/><Relationship Id="rId1" Type="http://schemas.openxmlformats.org/officeDocument/2006/relationships/slideLayout" Target="../slideLayouts/slideLayout7.xml"/><Relationship Id="rId6" Type="http://schemas.openxmlformats.org/officeDocument/2006/relationships/oleObject" Target="../embeddings/oleObject108.bin"/><Relationship Id="rId11" Type="http://schemas.openxmlformats.org/officeDocument/2006/relationships/image" Target="../media/image121.wmf"/><Relationship Id="rId5" Type="http://schemas.openxmlformats.org/officeDocument/2006/relationships/image" Target="../media/image108.emf"/><Relationship Id="rId15" Type="http://schemas.openxmlformats.org/officeDocument/2006/relationships/image" Target="../media/image128.wmf"/><Relationship Id="rId10" Type="http://schemas.openxmlformats.org/officeDocument/2006/relationships/oleObject" Target="../embeddings/oleObject110.bin"/><Relationship Id="rId4" Type="http://schemas.openxmlformats.org/officeDocument/2006/relationships/oleObject" Target="../embeddings/oleObject107.bin"/><Relationship Id="rId9" Type="http://schemas.openxmlformats.org/officeDocument/2006/relationships/image" Target="../media/image127.wmf"/><Relationship Id="rId14" Type="http://schemas.openxmlformats.org/officeDocument/2006/relationships/oleObject" Target="../embeddings/oleObject111.bin"/></Relationships>
</file>

<file path=ppt/slides/_rels/slide45.xml.rels><?xml version="1.0" encoding="UTF-8" standalone="yes"?>
<Relationships xmlns="http://schemas.openxmlformats.org/package/2006/relationships"><Relationship Id="rId8" Type="http://schemas.openxmlformats.org/officeDocument/2006/relationships/image" Target="../media/image131.wmf"/><Relationship Id="rId3" Type="http://schemas.openxmlformats.org/officeDocument/2006/relationships/image" Target="../media/image114.emf"/><Relationship Id="rId7" Type="http://schemas.openxmlformats.org/officeDocument/2006/relationships/oleObject" Target="../embeddings/oleObject115.bin"/><Relationship Id="rId2" Type="http://schemas.openxmlformats.org/officeDocument/2006/relationships/oleObject" Target="../embeddings/oleObject113.bin"/><Relationship Id="rId1" Type="http://schemas.openxmlformats.org/officeDocument/2006/relationships/slideLayout" Target="../slideLayouts/slideLayout7.xml"/><Relationship Id="rId6" Type="http://schemas.openxmlformats.org/officeDocument/2006/relationships/image" Target="../media/image130.wmf"/><Relationship Id="rId5" Type="http://schemas.openxmlformats.org/officeDocument/2006/relationships/oleObject" Target="../embeddings/oleObject114.bin"/><Relationship Id="rId4" Type="http://schemas.openxmlformats.org/officeDocument/2006/relationships/image" Target="../media/image129.png"/></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119.bin"/><Relationship Id="rId13" Type="http://schemas.openxmlformats.org/officeDocument/2006/relationships/image" Target="../media/image1070.png"/><Relationship Id="rId18" Type="http://schemas.openxmlformats.org/officeDocument/2006/relationships/image" Target="../media/image133.png"/><Relationship Id="rId3" Type="http://schemas.openxmlformats.org/officeDocument/2006/relationships/image" Target="../media/image132.wmf"/><Relationship Id="rId7" Type="http://schemas.openxmlformats.org/officeDocument/2006/relationships/image" Target="../media/image119.wmf"/><Relationship Id="rId12" Type="http://schemas.openxmlformats.org/officeDocument/2006/relationships/customXml" Target="../ink/ink24.xml"/><Relationship Id="rId17" Type="http://schemas.openxmlformats.org/officeDocument/2006/relationships/image" Target="../media/image123.wmf"/><Relationship Id="rId2" Type="http://schemas.openxmlformats.org/officeDocument/2006/relationships/oleObject" Target="../embeddings/oleObject116.bin"/><Relationship Id="rId16" Type="http://schemas.openxmlformats.org/officeDocument/2006/relationships/oleObject" Target="../embeddings/oleObject122.bin"/><Relationship Id="rId1" Type="http://schemas.openxmlformats.org/officeDocument/2006/relationships/slideLayout" Target="../slideLayouts/slideLayout7.xml"/><Relationship Id="rId6" Type="http://schemas.openxmlformats.org/officeDocument/2006/relationships/oleObject" Target="../embeddings/oleObject118.bin"/><Relationship Id="rId11" Type="http://schemas.openxmlformats.org/officeDocument/2006/relationships/image" Target="../media/image121.wmf"/><Relationship Id="rId5" Type="http://schemas.openxmlformats.org/officeDocument/2006/relationships/image" Target="../media/image108.emf"/><Relationship Id="rId15" Type="http://schemas.openxmlformats.org/officeDocument/2006/relationships/image" Target="../media/image128.wmf"/><Relationship Id="rId10" Type="http://schemas.openxmlformats.org/officeDocument/2006/relationships/oleObject" Target="../embeddings/oleObject120.bin"/><Relationship Id="rId4" Type="http://schemas.openxmlformats.org/officeDocument/2006/relationships/oleObject" Target="../embeddings/oleObject117.bin"/><Relationship Id="rId9" Type="http://schemas.openxmlformats.org/officeDocument/2006/relationships/image" Target="../media/image127.wmf"/><Relationship Id="rId14" Type="http://schemas.openxmlformats.org/officeDocument/2006/relationships/oleObject" Target="../embeddings/oleObject121.bin"/></Relationships>
</file>

<file path=ppt/slides/_rels/slide47.xml.rels><?xml version="1.0" encoding="UTF-8" standalone="yes"?>
<Relationships xmlns="http://schemas.openxmlformats.org/package/2006/relationships"><Relationship Id="rId8" Type="http://schemas.openxmlformats.org/officeDocument/2006/relationships/image" Target="../media/image125.wmf"/><Relationship Id="rId3" Type="http://schemas.openxmlformats.org/officeDocument/2006/relationships/image" Target="../media/image114.emf"/><Relationship Id="rId7" Type="http://schemas.openxmlformats.org/officeDocument/2006/relationships/oleObject" Target="../embeddings/oleObject125.bin"/><Relationship Id="rId2" Type="http://schemas.openxmlformats.org/officeDocument/2006/relationships/oleObject" Target="../embeddings/oleObject123.bin"/><Relationship Id="rId1" Type="http://schemas.openxmlformats.org/officeDocument/2006/relationships/slideLayout" Target="../slideLayouts/slideLayout7.xml"/><Relationship Id="rId6" Type="http://schemas.openxmlformats.org/officeDocument/2006/relationships/image" Target="../media/image124.wmf"/><Relationship Id="rId5" Type="http://schemas.openxmlformats.org/officeDocument/2006/relationships/oleObject" Target="../embeddings/oleObject124.bin"/><Relationship Id="rId4" Type="http://schemas.openxmlformats.org/officeDocument/2006/relationships/image" Target="../media/image133.png"/></Relationships>
</file>

<file path=ppt/slides/_rels/slide48.xml.rels><?xml version="1.0" encoding="UTF-8" standalone="yes"?>
<Relationships xmlns="http://schemas.openxmlformats.org/package/2006/relationships"><Relationship Id="rId8" Type="http://schemas.openxmlformats.org/officeDocument/2006/relationships/image" Target="../media/image137.emf"/><Relationship Id="rId3" Type="http://schemas.openxmlformats.org/officeDocument/2006/relationships/image" Target="../media/image134.wmf"/><Relationship Id="rId7" Type="http://schemas.openxmlformats.org/officeDocument/2006/relationships/oleObject" Target="../embeddings/oleObject128.bin"/><Relationship Id="rId12" Type="http://schemas.openxmlformats.org/officeDocument/2006/relationships/image" Target="../media/image139.emf"/><Relationship Id="rId2" Type="http://schemas.openxmlformats.org/officeDocument/2006/relationships/oleObject" Target="../embeddings/oleObject126.bin"/><Relationship Id="rId1" Type="http://schemas.openxmlformats.org/officeDocument/2006/relationships/slideLayout" Target="../slideLayouts/slideLayout7.xml"/><Relationship Id="rId6" Type="http://schemas.openxmlformats.org/officeDocument/2006/relationships/image" Target="../media/image136.png"/><Relationship Id="rId11" Type="http://schemas.openxmlformats.org/officeDocument/2006/relationships/oleObject" Target="../embeddings/oleObject130.bin"/><Relationship Id="rId5" Type="http://schemas.openxmlformats.org/officeDocument/2006/relationships/image" Target="../media/image135.wmf"/><Relationship Id="rId10" Type="http://schemas.openxmlformats.org/officeDocument/2006/relationships/image" Target="../media/image138.wmf"/><Relationship Id="rId4" Type="http://schemas.openxmlformats.org/officeDocument/2006/relationships/oleObject" Target="../embeddings/oleObject127.bin"/><Relationship Id="rId9" Type="http://schemas.openxmlformats.org/officeDocument/2006/relationships/oleObject" Target="../embeddings/oleObject129.bin"/></Relationships>
</file>

<file path=ppt/slides/_rels/slide49.xml.rels><?xml version="1.0" encoding="UTF-8" standalone="yes"?>
<Relationships xmlns="http://schemas.openxmlformats.org/package/2006/relationships"><Relationship Id="rId8" Type="http://schemas.openxmlformats.org/officeDocument/2006/relationships/image" Target="../media/image142.wmf"/><Relationship Id="rId3" Type="http://schemas.openxmlformats.org/officeDocument/2006/relationships/image" Target="../media/image140.wmf"/><Relationship Id="rId7" Type="http://schemas.openxmlformats.org/officeDocument/2006/relationships/oleObject" Target="../embeddings/oleObject133.bin"/><Relationship Id="rId12" Type="http://schemas.openxmlformats.org/officeDocument/2006/relationships/image" Target="../media/image139.emf"/><Relationship Id="rId2" Type="http://schemas.openxmlformats.org/officeDocument/2006/relationships/oleObject" Target="../embeddings/oleObject131.bin"/><Relationship Id="rId1" Type="http://schemas.openxmlformats.org/officeDocument/2006/relationships/slideLayout" Target="../slideLayouts/slideLayout7.xml"/><Relationship Id="rId6" Type="http://schemas.openxmlformats.org/officeDocument/2006/relationships/image" Target="../media/image136.png"/><Relationship Id="rId11" Type="http://schemas.openxmlformats.org/officeDocument/2006/relationships/oleObject" Target="../embeddings/oleObject135.bin"/><Relationship Id="rId5" Type="http://schemas.openxmlformats.org/officeDocument/2006/relationships/image" Target="../media/image141.wmf"/><Relationship Id="rId10" Type="http://schemas.openxmlformats.org/officeDocument/2006/relationships/image" Target="../media/image143.wmf"/><Relationship Id="rId4" Type="http://schemas.openxmlformats.org/officeDocument/2006/relationships/oleObject" Target="../embeddings/oleObject132.bin"/><Relationship Id="rId9" Type="http://schemas.openxmlformats.org/officeDocument/2006/relationships/oleObject" Target="../embeddings/oleObject134.bin"/></Relationships>
</file>

<file path=ppt/slides/_rels/slide5.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17.wmf"/><Relationship Id="rId7" Type="http://schemas.openxmlformats.org/officeDocument/2006/relationships/image" Target="../media/image19.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18.wmf"/><Relationship Id="rId10" Type="http://schemas.openxmlformats.org/officeDocument/2006/relationships/image" Target="../media/image27.png"/><Relationship Id="rId4" Type="http://schemas.openxmlformats.org/officeDocument/2006/relationships/oleObject" Target="../embeddings/oleObject15.bin"/></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3.wmf"/><Relationship Id="rId2"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oleObject" Target="../embeddings/oleObject19.bin"/><Relationship Id="rId5" Type="http://schemas.openxmlformats.org/officeDocument/2006/relationships/image" Target="../media/image22.wmf"/><Relationship Id="rId4" Type="http://schemas.openxmlformats.org/officeDocument/2006/relationships/oleObject" Target="../embeddings/oleObject18.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5" Type="http://schemas.openxmlformats.org/officeDocument/2006/relationships/image" Target="../media/image25.wmf"/><Relationship Id="rId10" Type="http://schemas.openxmlformats.org/officeDocument/2006/relationships/image" Target="../media/image28.png"/><Relationship Id="rId4" Type="http://schemas.openxmlformats.org/officeDocument/2006/relationships/oleObject" Target="../embeddings/oleObject21.bin"/><Relationship Id="rId9" Type="http://schemas.openxmlformats.org/officeDocument/2006/relationships/image" Target="../media/image27.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5" Type="http://schemas.openxmlformats.org/officeDocument/2006/relationships/image" Target="../media/image25.wmf"/><Relationship Id="rId10" Type="http://schemas.openxmlformats.org/officeDocument/2006/relationships/image" Target="../media/image28.png"/><Relationship Id="rId4" Type="http://schemas.openxmlformats.org/officeDocument/2006/relationships/oleObject" Target="../embeddings/oleObject21.bin"/><Relationship Id="rId9"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604DAB-9F5A-44C0-A89E-8CC52F532BF3}"/>
              </a:ext>
            </a:extLst>
          </p:cNvPr>
          <p:cNvSpPr txBox="1"/>
          <p:nvPr/>
        </p:nvSpPr>
        <p:spPr>
          <a:xfrm>
            <a:off x="181849" y="1064763"/>
            <a:ext cx="10790949" cy="584775"/>
          </a:xfrm>
          <a:prstGeom prst="rect">
            <a:avLst/>
          </a:prstGeom>
          <a:noFill/>
        </p:spPr>
        <p:txBody>
          <a:bodyPr wrap="square" rtlCol="0">
            <a:spAutoFit/>
          </a:bodyPr>
          <a:lstStyle/>
          <a:p>
            <a:r>
              <a:rPr lang="en-US" b="1"/>
              <a:t>Binomial Distribution  </a:t>
            </a:r>
          </a:p>
          <a:p>
            <a:r>
              <a:rPr lang="en-US" sz="1400"/>
              <a:t>Say you run an experiment which has the probability p of success, and q = 1 – p of failure.  Then the probability of having x successes in n trials is:</a:t>
            </a:r>
          </a:p>
        </p:txBody>
      </p:sp>
      <p:graphicFrame>
        <p:nvGraphicFramePr>
          <p:cNvPr id="8" name="Object 7">
            <a:extLst>
              <a:ext uri="{FF2B5EF4-FFF2-40B4-BE49-F238E27FC236}">
                <a16:creationId xmlns:a16="http://schemas.microsoft.com/office/drawing/2014/main" id="{F4CA1D27-9786-4F38-8A0A-42015AA0D665}"/>
              </a:ext>
            </a:extLst>
          </p:cNvPr>
          <p:cNvGraphicFramePr>
            <a:graphicFrameLocks noChangeAspect="1"/>
          </p:cNvGraphicFramePr>
          <p:nvPr>
            <p:extLst>
              <p:ext uri="{D42A27DB-BD31-4B8C-83A1-F6EECF244321}">
                <p14:modId xmlns:p14="http://schemas.microsoft.com/office/powerpoint/2010/main" val="1865229922"/>
              </p:ext>
            </p:extLst>
          </p:nvPr>
        </p:nvGraphicFramePr>
        <p:xfrm>
          <a:off x="271298" y="1801935"/>
          <a:ext cx="4610100" cy="584200"/>
        </p:xfrm>
        <a:graphic>
          <a:graphicData uri="http://schemas.openxmlformats.org/presentationml/2006/ole">
            <mc:AlternateContent xmlns:mc="http://schemas.openxmlformats.org/markup-compatibility/2006">
              <mc:Choice xmlns:v="urn:schemas-microsoft-com:vml" Requires="v">
                <p:oleObj name="Equation" r:id="rId2" imgW="3606480" imgH="457200" progId="Equation.DSMT4">
                  <p:embed/>
                </p:oleObj>
              </mc:Choice>
              <mc:Fallback>
                <p:oleObj name="Equation" r:id="rId2" imgW="3606480" imgH="457200" progId="Equation.DSMT4">
                  <p:embed/>
                  <p:pic>
                    <p:nvPicPr>
                      <p:cNvPr id="8" name="Object 7">
                        <a:extLst>
                          <a:ext uri="{FF2B5EF4-FFF2-40B4-BE49-F238E27FC236}">
                            <a16:creationId xmlns:a16="http://schemas.microsoft.com/office/drawing/2014/main" id="{F4CA1D27-9786-4F38-8A0A-42015AA0D665}"/>
                          </a:ext>
                        </a:extLst>
                      </p:cNvPr>
                      <p:cNvPicPr/>
                      <p:nvPr/>
                    </p:nvPicPr>
                    <p:blipFill>
                      <a:blip r:embed="rId3"/>
                      <a:stretch>
                        <a:fillRect/>
                      </a:stretch>
                    </p:blipFill>
                    <p:spPr>
                      <a:xfrm>
                        <a:off x="271298" y="1801935"/>
                        <a:ext cx="4610100" cy="584200"/>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7E2FA42E-F1D3-4649-8836-5CBAFAB78FF1}"/>
              </a:ext>
            </a:extLst>
          </p:cNvPr>
          <p:cNvSpPr txBox="1"/>
          <p:nvPr/>
        </p:nvSpPr>
        <p:spPr>
          <a:xfrm flipH="1">
            <a:off x="3894476" y="88486"/>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5" name="Object 4">
            <a:extLst>
              <a:ext uri="{FF2B5EF4-FFF2-40B4-BE49-F238E27FC236}">
                <a16:creationId xmlns:a16="http://schemas.microsoft.com/office/drawing/2014/main" id="{CAF664C7-76CF-45B9-A668-832D5253F36A}"/>
              </a:ext>
            </a:extLst>
          </p:cNvPr>
          <p:cNvGraphicFramePr>
            <a:graphicFrameLocks noChangeAspect="1"/>
          </p:cNvGraphicFramePr>
          <p:nvPr>
            <p:extLst>
              <p:ext uri="{D42A27DB-BD31-4B8C-83A1-F6EECF244321}">
                <p14:modId xmlns:p14="http://schemas.microsoft.com/office/powerpoint/2010/main" val="2456111500"/>
              </p:ext>
            </p:extLst>
          </p:nvPr>
        </p:nvGraphicFramePr>
        <p:xfrm>
          <a:off x="246972" y="2925326"/>
          <a:ext cx="3232150" cy="549275"/>
        </p:xfrm>
        <a:graphic>
          <a:graphicData uri="http://schemas.openxmlformats.org/presentationml/2006/ole">
            <mc:AlternateContent xmlns:mc="http://schemas.openxmlformats.org/markup-compatibility/2006">
              <mc:Choice xmlns:v="urn:schemas-microsoft-com:vml" Requires="v">
                <p:oleObj name="Equation" r:id="rId4" imgW="2539800" imgH="431640" progId="Equation.DSMT4">
                  <p:embed/>
                </p:oleObj>
              </mc:Choice>
              <mc:Fallback>
                <p:oleObj name="Equation" r:id="rId4" imgW="2539800" imgH="431640" progId="Equation.DSMT4">
                  <p:embed/>
                  <p:pic>
                    <p:nvPicPr>
                      <p:cNvPr id="5" name="Object 4">
                        <a:extLst>
                          <a:ext uri="{FF2B5EF4-FFF2-40B4-BE49-F238E27FC236}">
                            <a16:creationId xmlns:a16="http://schemas.microsoft.com/office/drawing/2014/main" id="{CAF664C7-76CF-45B9-A668-832D5253F36A}"/>
                          </a:ext>
                        </a:extLst>
                      </p:cNvPr>
                      <p:cNvPicPr/>
                      <p:nvPr/>
                    </p:nvPicPr>
                    <p:blipFill>
                      <a:blip r:embed="rId5"/>
                      <a:stretch>
                        <a:fillRect/>
                      </a:stretch>
                    </p:blipFill>
                    <p:spPr>
                      <a:xfrm>
                        <a:off x="246972" y="2925326"/>
                        <a:ext cx="3232150" cy="5492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94FE9E6-C177-407F-8D6C-B6255CD94026}"/>
              </a:ext>
            </a:extLst>
          </p:cNvPr>
          <p:cNvSpPr txBox="1"/>
          <p:nvPr/>
        </p:nvSpPr>
        <p:spPr>
          <a:xfrm>
            <a:off x="181850" y="2577864"/>
            <a:ext cx="6992939" cy="307777"/>
          </a:xfrm>
          <a:prstGeom prst="rect">
            <a:avLst/>
          </a:prstGeom>
          <a:noFill/>
        </p:spPr>
        <p:txBody>
          <a:bodyPr wrap="square" rtlCol="0">
            <a:spAutoFit/>
          </a:bodyPr>
          <a:lstStyle/>
          <a:p>
            <a:r>
              <a:rPr lang="en-US" sz="1400"/>
              <a:t>We can work out a few of the properties of this distribution, like verifying it’s normalized.</a:t>
            </a:r>
          </a:p>
        </p:txBody>
      </p:sp>
      <p:sp>
        <p:nvSpPr>
          <p:cNvPr id="3" name="TextBox 2">
            <a:extLst>
              <a:ext uri="{FF2B5EF4-FFF2-40B4-BE49-F238E27FC236}">
                <a16:creationId xmlns:a16="http://schemas.microsoft.com/office/drawing/2014/main" id="{3E2FC088-9350-4792-8135-9E2050A1D663}"/>
              </a:ext>
            </a:extLst>
          </p:cNvPr>
          <p:cNvSpPr txBox="1"/>
          <p:nvPr/>
        </p:nvSpPr>
        <p:spPr>
          <a:xfrm>
            <a:off x="8980145" y="302957"/>
            <a:ext cx="2936238" cy="584775"/>
          </a:xfrm>
          <a:prstGeom prst="rect">
            <a:avLst/>
          </a:prstGeom>
          <a:noFill/>
          <a:ln>
            <a:solidFill>
              <a:schemeClr val="accent1"/>
            </a:solidFill>
          </a:ln>
        </p:spPr>
        <p:txBody>
          <a:bodyPr wrap="square" rtlCol="0">
            <a:spAutoFit/>
          </a:bodyPr>
          <a:lstStyle/>
          <a:p>
            <a:r>
              <a:rPr lang="en-US" sz="1600"/>
              <a:t>Note &lt;x&gt; =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mean same thing.</a:t>
            </a:r>
          </a:p>
          <a:p>
            <a:r>
              <a:rPr lang="en-US" sz="1600">
                <a:latin typeface="Calibri" panose="020F0502020204030204" pitchFamily="34" charset="0"/>
                <a:cs typeface="Calibri" panose="020F0502020204030204" pitchFamily="34" charset="0"/>
              </a:rPr>
              <a:t>So do &lt;x&gt;</a:t>
            </a:r>
            <a:r>
              <a:rPr lang="en-US" sz="1600" baseline="-25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 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i.e, the variance.</a:t>
            </a:r>
            <a:endParaRPr lang="en-US" sz="1600"/>
          </a:p>
        </p:txBody>
      </p:sp>
      <p:sp>
        <p:nvSpPr>
          <p:cNvPr id="10" name="TextBox 9">
            <a:extLst>
              <a:ext uri="{FF2B5EF4-FFF2-40B4-BE49-F238E27FC236}">
                <a16:creationId xmlns:a16="http://schemas.microsoft.com/office/drawing/2014/main" id="{E3922717-0CC3-4A99-9B48-D20038A083D3}"/>
              </a:ext>
            </a:extLst>
          </p:cNvPr>
          <p:cNvSpPr txBox="1"/>
          <p:nvPr/>
        </p:nvSpPr>
        <p:spPr>
          <a:xfrm>
            <a:off x="181849" y="3661673"/>
            <a:ext cx="3096371" cy="307777"/>
          </a:xfrm>
          <a:prstGeom prst="rect">
            <a:avLst/>
          </a:prstGeom>
          <a:noFill/>
        </p:spPr>
        <p:txBody>
          <a:bodyPr wrap="square" rtlCol="0">
            <a:spAutoFit/>
          </a:bodyPr>
          <a:lstStyle/>
          <a:p>
            <a:r>
              <a:rPr lang="en-US" sz="1400"/>
              <a:t>Moment distribution function is:</a:t>
            </a:r>
          </a:p>
        </p:txBody>
      </p:sp>
      <p:graphicFrame>
        <p:nvGraphicFramePr>
          <p:cNvPr id="7" name="Object 6">
            <a:extLst>
              <a:ext uri="{FF2B5EF4-FFF2-40B4-BE49-F238E27FC236}">
                <a16:creationId xmlns:a16="http://schemas.microsoft.com/office/drawing/2014/main" id="{F1D81E52-08C5-4060-A7EE-7C1F93D0C367}"/>
              </a:ext>
            </a:extLst>
          </p:cNvPr>
          <p:cNvGraphicFramePr>
            <a:graphicFrameLocks noChangeAspect="1"/>
          </p:cNvGraphicFramePr>
          <p:nvPr>
            <p:extLst>
              <p:ext uri="{D42A27DB-BD31-4B8C-83A1-F6EECF244321}">
                <p14:modId xmlns:p14="http://schemas.microsoft.com/office/powerpoint/2010/main" val="389268238"/>
              </p:ext>
            </p:extLst>
          </p:nvPr>
        </p:nvGraphicFramePr>
        <p:xfrm>
          <a:off x="246972" y="4040458"/>
          <a:ext cx="6992938" cy="565150"/>
        </p:xfrm>
        <a:graphic>
          <a:graphicData uri="http://schemas.openxmlformats.org/presentationml/2006/ole">
            <mc:AlternateContent xmlns:mc="http://schemas.openxmlformats.org/markup-compatibility/2006">
              <mc:Choice xmlns:v="urn:schemas-microsoft-com:vml" Requires="v">
                <p:oleObj name="Equation" r:id="rId6" imgW="5346360" imgH="431640" progId="Equation.DSMT4">
                  <p:embed/>
                </p:oleObj>
              </mc:Choice>
              <mc:Fallback>
                <p:oleObj name="Equation" r:id="rId6" imgW="5346360" imgH="431640" progId="Equation.DSMT4">
                  <p:embed/>
                  <p:pic>
                    <p:nvPicPr>
                      <p:cNvPr id="0" name=""/>
                      <p:cNvPicPr/>
                      <p:nvPr/>
                    </p:nvPicPr>
                    <p:blipFill>
                      <a:blip r:embed="rId7"/>
                      <a:stretch>
                        <a:fillRect/>
                      </a:stretch>
                    </p:blipFill>
                    <p:spPr>
                      <a:xfrm>
                        <a:off x="246972" y="4040458"/>
                        <a:ext cx="6992938" cy="5651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2281424-3A00-46B1-A24C-0E44DB6FEC04}"/>
              </a:ext>
            </a:extLst>
          </p:cNvPr>
          <p:cNvSpPr txBox="1"/>
          <p:nvPr/>
        </p:nvSpPr>
        <p:spPr>
          <a:xfrm>
            <a:off x="190097" y="4706568"/>
            <a:ext cx="5276847" cy="307777"/>
          </a:xfrm>
          <a:prstGeom prst="rect">
            <a:avLst/>
          </a:prstGeom>
          <a:noFill/>
        </p:spPr>
        <p:txBody>
          <a:bodyPr wrap="square" rtlCol="0">
            <a:spAutoFit/>
          </a:bodyPr>
          <a:lstStyle/>
          <a:p>
            <a:r>
              <a:rPr lang="en-US" sz="1400"/>
              <a:t>Follows that the mean, second moment, and variance are:</a:t>
            </a:r>
          </a:p>
        </p:txBody>
      </p:sp>
      <p:graphicFrame>
        <p:nvGraphicFramePr>
          <p:cNvPr id="11" name="Object 10">
            <a:extLst>
              <a:ext uri="{FF2B5EF4-FFF2-40B4-BE49-F238E27FC236}">
                <a16:creationId xmlns:a16="http://schemas.microsoft.com/office/drawing/2014/main" id="{8FFC94E7-1085-4D0B-A67B-5C77ECD273FE}"/>
              </a:ext>
            </a:extLst>
          </p:cNvPr>
          <p:cNvGraphicFramePr>
            <a:graphicFrameLocks noChangeAspect="1"/>
          </p:cNvGraphicFramePr>
          <p:nvPr>
            <p:extLst>
              <p:ext uri="{D42A27DB-BD31-4B8C-83A1-F6EECF244321}">
                <p14:modId xmlns:p14="http://schemas.microsoft.com/office/powerpoint/2010/main" val="200869421"/>
              </p:ext>
            </p:extLst>
          </p:nvPr>
        </p:nvGraphicFramePr>
        <p:xfrm>
          <a:off x="271298" y="5145683"/>
          <a:ext cx="11193462" cy="1425575"/>
        </p:xfrm>
        <a:graphic>
          <a:graphicData uri="http://schemas.openxmlformats.org/presentationml/2006/ole">
            <mc:AlternateContent xmlns:mc="http://schemas.openxmlformats.org/markup-compatibility/2006">
              <mc:Choice xmlns:v="urn:schemas-microsoft-com:vml" Requires="v">
                <p:oleObj name="Equation" r:id="rId8" imgW="9169200" imgH="1168200" progId="Equation.DSMT4">
                  <p:embed/>
                </p:oleObj>
              </mc:Choice>
              <mc:Fallback>
                <p:oleObj name="Equation" r:id="rId8" imgW="9169200" imgH="1168200" progId="Equation.DSMT4">
                  <p:embed/>
                  <p:pic>
                    <p:nvPicPr>
                      <p:cNvPr id="0" name=""/>
                      <p:cNvPicPr/>
                      <p:nvPr/>
                    </p:nvPicPr>
                    <p:blipFill>
                      <a:blip r:embed="rId9"/>
                      <a:stretch>
                        <a:fillRect/>
                      </a:stretch>
                    </p:blipFill>
                    <p:spPr>
                      <a:xfrm>
                        <a:off x="271298" y="5145683"/>
                        <a:ext cx="11193462" cy="1425575"/>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6C4F8DA0-E5ED-4E9C-94E6-39E1DA95D310}"/>
              </a:ext>
            </a:extLst>
          </p:cNvPr>
          <p:cNvPicPr>
            <a:picLocks noChangeAspect="1"/>
          </p:cNvPicPr>
          <p:nvPr/>
        </p:nvPicPr>
        <p:blipFill>
          <a:blip r:embed="rId10"/>
          <a:stretch>
            <a:fillRect/>
          </a:stretch>
        </p:blipFill>
        <p:spPr>
          <a:xfrm>
            <a:off x="7651572" y="1868721"/>
            <a:ext cx="4060530" cy="2817895"/>
          </a:xfrm>
          <a:prstGeom prst="rect">
            <a:avLst/>
          </a:prstGeom>
        </p:spPr>
      </p:pic>
    </p:spTree>
    <p:extLst>
      <p:ext uri="{BB962C8B-B14F-4D97-AF65-F5344CB8AC3E}">
        <p14:creationId xmlns:p14="http://schemas.microsoft.com/office/powerpoint/2010/main" val="174674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A556CB-F08E-443C-9BE2-CBD88A064BD0}"/>
              </a:ext>
            </a:extLst>
          </p:cNvPr>
          <p:cNvSpPr txBox="1"/>
          <p:nvPr/>
        </p:nvSpPr>
        <p:spPr>
          <a:xfrm>
            <a:off x="488604" y="1562188"/>
            <a:ext cx="6388851" cy="307777"/>
          </a:xfrm>
          <a:prstGeom prst="rect">
            <a:avLst/>
          </a:prstGeom>
          <a:noFill/>
        </p:spPr>
        <p:txBody>
          <a:bodyPr wrap="square" rtlCol="0">
            <a:spAutoFit/>
          </a:bodyPr>
          <a:lstStyle/>
          <a:p>
            <a:r>
              <a:rPr lang="en-US" sz="1400"/>
              <a:t>Suppose we take n normally distributed variables, z</a:t>
            </a:r>
            <a:r>
              <a:rPr lang="en-US" sz="1400" baseline="-25000"/>
              <a:t>i</a:t>
            </a:r>
            <a:r>
              <a:rPr lang="en-US" sz="1400"/>
              <a:t>, with 0 mean and 1 std.  Then</a:t>
            </a:r>
          </a:p>
        </p:txBody>
      </p:sp>
      <p:sp>
        <p:nvSpPr>
          <p:cNvPr id="7" name="TextBox 6">
            <a:extLst>
              <a:ext uri="{FF2B5EF4-FFF2-40B4-BE49-F238E27FC236}">
                <a16:creationId xmlns:a16="http://schemas.microsoft.com/office/drawing/2014/main" id="{29309DBB-C765-46A6-924E-368C10233D3E}"/>
              </a:ext>
            </a:extLst>
          </p:cNvPr>
          <p:cNvSpPr txBox="1"/>
          <p:nvPr/>
        </p:nvSpPr>
        <p:spPr>
          <a:xfrm>
            <a:off x="469750" y="1208641"/>
            <a:ext cx="2827826" cy="369332"/>
          </a:xfrm>
          <a:prstGeom prst="rect">
            <a:avLst/>
          </a:prstGeom>
          <a:noFill/>
        </p:spPr>
        <p:txBody>
          <a:bodyPr wrap="square" rtlCol="0">
            <a:spAutoFit/>
          </a:bodyPr>
          <a:lstStyle/>
          <a:p>
            <a:r>
              <a:rPr lang="en-US" b="1"/>
              <a:t>Chi Squared Distribution</a:t>
            </a:r>
          </a:p>
        </p:txBody>
      </p:sp>
      <p:graphicFrame>
        <p:nvGraphicFramePr>
          <p:cNvPr id="16" name="Object 15">
            <a:extLst>
              <a:ext uri="{FF2B5EF4-FFF2-40B4-BE49-F238E27FC236}">
                <a16:creationId xmlns:a16="http://schemas.microsoft.com/office/drawing/2014/main" id="{9DD6EDA1-8461-451A-82CD-F999735AE02C}"/>
              </a:ext>
            </a:extLst>
          </p:cNvPr>
          <p:cNvGraphicFramePr>
            <a:graphicFrameLocks noChangeAspect="1"/>
          </p:cNvGraphicFramePr>
          <p:nvPr>
            <p:extLst>
              <p:ext uri="{D42A27DB-BD31-4B8C-83A1-F6EECF244321}">
                <p14:modId xmlns:p14="http://schemas.microsoft.com/office/powerpoint/2010/main" val="1380972041"/>
              </p:ext>
            </p:extLst>
          </p:nvPr>
        </p:nvGraphicFramePr>
        <p:xfrm>
          <a:off x="590550" y="2003373"/>
          <a:ext cx="800100" cy="568325"/>
        </p:xfrm>
        <a:graphic>
          <a:graphicData uri="http://schemas.openxmlformats.org/presentationml/2006/ole">
            <mc:AlternateContent xmlns:mc="http://schemas.openxmlformats.org/markup-compatibility/2006">
              <mc:Choice xmlns:v="urn:schemas-microsoft-com:vml" Requires="v">
                <p:oleObj name="Equation" r:id="rId2" imgW="609480" imgH="431640" progId="Equation.DSMT4">
                  <p:embed/>
                </p:oleObj>
              </mc:Choice>
              <mc:Fallback>
                <p:oleObj name="Equation" r:id="rId2" imgW="609480" imgH="431640" progId="Equation.DSMT4">
                  <p:embed/>
                  <p:pic>
                    <p:nvPicPr>
                      <p:cNvPr id="16" name="Object 15">
                        <a:extLst>
                          <a:ext uri="{FF2B5EF4-FFF2-40B4-BE49-F238E27FC236}">
                            <a16:creationId xmlns:a16="http://schemas.microsoft.com/office/drawing/2014/main" id="{9DD6EDA1-8461-451A-82CD-F999735AE02C}"/>
                          </a:ext>
                        </a:extLst>
                      </p:cNvPr>
                      <p:cNvPicPr/>
                      <p:nvPr/>
                    </p:nvPicPr>
                    <p:blipFill>
                      <a:blip r:embed="rId3"/>
                      <a:stretch>
                        <a:fillRect/>
                      </a:stretch>
                    </p:blipFill>
                    <p:spPr>
                      <a:xfrm>
                        <a:off x="590550" y="2003373"/>
                        <a:ext cx="800100" cy="56832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0154124A-4836-4D1D-AE77-473C7A396656}"/>
              </a:ext>
            </a:extLst>
          </p:cNvPr>
          <p:cNvSpPr txBox="1"/>
          <p:nvPr/>
        </p:nvSpPr>
        <p:spPr>
          <a:xfrm>
            <a:off x="488604" y="2647244"/>
            <a:ext cx="7701484" cy="307777"/>
          </a:xfrm>
          <a:prstGeom prst="rect">
            <a:avLst/>
          </a:prstGeom>
          <a:noFill/>
        </p:spPr>
        <p:txBody>
          <a:bodyPr wrap="square" rtlCol="0">
            <a:spAutoFit/>
          </a:bodyPr>
          <a:lstStyle/>
          <a:p>
            <a:r>
              <a:rPr lang="en-US" sz="1400"/>
              <a:t>is </a:t>
            </a:r>
            <a:r>
              <a:rPr lang="el-GR" sz="1400"/>
              <a:t>χ</a:t>
            </a:r>
            <a:r>
              <a:rPr lang="en-US" sz="1400" baseline="30000"/>
              <a:t>2</a:t>
            </a:r>
            <a:r>
              <a:rPr lang="en-US" sz="1400"/>
              <a:t> distributed.  And distribution looks like below.  It’s kind of a Maxwell-type distribution:</a:t>
            </a:r>
          </a:p>
        </p:txBody>
      </p:sp>
      <p:sp>
        <p:nvSpPr>
          <p:cNvPr id="15" name="TextBox 14">
            <a:extLst>
              <a:ext uri="{FF2B5EF4-FFF2-40B4-BE49-F238E27FC236}">
                <a16:creationId xmlns:a16="http://schemas.microsoft.com/office/drawing/2014/main" id="{70A1A18B-5786-4135-B81A-5DB33DAADD20}"/>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3" name="Object 2">
            <a:extLst>
              <a:ext uri="{FF2B5EF4-FFF2-40B4-BE49-F238E27FC236}">
                <a16:creationId xmlns:a16="http://schemas.microsoft.com/office/drawing/2014/main" id="{18580877-6168-4468-AEEF-D583DC04C62C}"/>
              </a:ext>
            </a:extLst>
          </p:cNvPr>
          <p:cNvGraphicFramePr>
            <a:graphicFrameLocks noChangeAspect="1"/>
          </p:cNvGraphicFramePr>
          <p:nvPr>
            <p:extLst>
              <p:ext uri="{D42A27DB-BD31-4B8C-83A1-F6EECF244321}">
                <p14:modId xmlns:p14="http://schemas.microsoft.com/office/powerpoint/2010/main" val="2224631830"/>
              </p:ext>
            </p:extLst>
          </p:nvPr>
        </p:nvGraphicFramePr>
        <p:xfrm>
          <a:off x="590550" y="3157538"/>
          <a:ext cx="5267325" cy="576262"/>
        </p:xfrm>
        <a:graphic>
          <a:graphicData uri="http://schemas.openxmlformats.org/presentationml/2006/ole">
            <mc:AlternateContent xmlns:mc="http://schemas.openxmlformats.org/markup-compatibility/2006">
              <mc:Choice xmlns:v="urn:schemas-microsoft-com:vml" Requires="v">
                <p:oleObj name="Equation" r:id="rId4" imgW="4178160" imgH="457200" progId="Equation.DSMT4">
                  <p:embed/>
                </p:oleObj>
              </mc:Choice>
              <mc:Fallback>
                <p:oleObj name="Equation" r:id="rId4" imgW="4178160" imgH="457200" progId="Equation.DSMT4">
                  <p:embed/>
                  <p:pic>
                    <p:nvPicPr>
                      <p:cNvPr id="0" name=""/>
                      <p:cNvPicPr/>
                      <p:nvPr/>
                    </p:nvPicPr>
                    <p:blipFill>
                      <a:blip r:embed="rId5"/>
                      <a:stretch>
                        <a:fillRect/>
                      </a:stretch>
                    </p:blipFill>
                    <p:spPr>
                      <a:xfrm>
                        <a:off x="590550" y="3157538"/>
                        <a:ext cx="5267325" cy="576262"/>
                      </a:xfrm>
                      <a:prstGeom prst="rect">
                        <a:avLst/>
                      </a:prstGeom>
                    </p:spPr>
                  </p:pic>
                </p:oleObj>
              </mc:Fallback>
            </mc:AlternateContent>
          </a:graphicData>
        </a:graphic>
      </p:graphicFrame>
    </p:spTree>
    <p:extLst>
      <p:ext uri="{BB962C8B-B14F-4D97-AF65-F5344CB8AC3E}">
        <p14:creationId xmlns:p14="http://schemas.microsoft.com/office/powerpoint/2010/main" val="290477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604DAB-9F5A-44C0-A89E-8CC52F532BF3}"/>
              </a:ext>
            </a:extLst>
          </p:cNvPr>
          <p:cNvSpPr txBox="1"/>
          <p:nvPr/>
        </p:nvSpPr>
        <p:spPr>
          <a:xfrm>
            <a:off x="347221" y="1001795"/>
            <a:ext cx="10416029" cy="769441"/>
          </a:xfrm>
          <a:prstGeom prst="rect">
            <a:avLst/>
          </a:prstGeom>
          <a:noFill/>
        </p:spPr>
        <p:txBody>
          <a:bodyPr wrap="square" rtlCol="0">
            <a:spAutoFit/>
          </a:bodyPr>
          <a:lstStyle/>
          <a:p>
            <a:r>
              <a:rPr lang="en-US" sz="1600" b="1"/>
              <a:t>Central Limit Theorem</a:t>
            </a:r>
          </a:p>
          <a:p>
            <a:r>
              <a:rPr lang="en-US" sz="1400"/>
              <a:t>So say we have n randomly distributed variables, no matter their distribution, but we’ll say the variables have an average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and variance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t>.  Then let’s say we form the average of the sample.  </a:t>
            </a:r>
          </a:p>
        </p:txBody>
      </p:sp>
      <p:graphicFrame>
        <p:nvGraphicFramePr>
          <p:cNvPr id="2" name="Object 1">
            <a:extLst>
              <a:ext uri="{FF2B5EF4-FFF2-40B4-BE49-F238E27FC236}">
                <a16:creationId xmlns:a16="http://schemas.microsoft.com/office/drawing/2014/main" id="{87B4C44A-D6E3-4A3E-BD3E-FD58F7E483E2}"/>
              </a:ext>
            </a:extLst>
          </p:cNvPr>
          <p:cNvGraphicFramePr>
            <a:graphicFrameLocks noChangeAspect="1"/>
          </p:cNvGraphicFramePr>
          <p:nvPr>
            <p:extLst>
              <p:ext uri="{D42A27DB-BD31-4B8C-83A1-F6EECF244321}">
                <p14:modId xmlns:p14="http://schemas.microsoft.com/office/powerpoint/2010/main" val="1003663063"/>
              </p:ext>
            </p:extLst>
          </p:nvPr>
        </p:nvGraphicFramePr>
        <p:xfrm>
          <a:off x="423863" y="4673600"/>
          <a:ext cx="4491037" cy="842963"/>
        </p:xfrm>
        <a:graphic>
          <a:graphicData uri="http://schemas.openxmlformats.org/presentationml/2006/ole">
            <mc:AlternateContent xmlns:mc="http://schemas.openxmlformats.org/markup-compatibility/2006">
              <mc:Choice xmlns:v="urn:schemas-microsoft-com:vml" Requires="v">
                <p:oleObj name="Equation" r:id="rId2" imgW="3111480" imgH="583920" progId="Equation.DSMT4">
                  <p:embed/>
                </p:oleObj>
              </mc:Choice>
              <mc:Fallback>
                <p:oleObj name="Equation" r:id="rId2" imgW="3111480" imgH="583920" progId="Equation.DSMT4">
                  <p:embed/>
                  <p:pic>
                    <p:nvPicPr>
                      <p:cNvPr id="2" name="Object 1">
                        <a:extLst>
                          <a:ext uri="{FF2B5EF4-FFF2-40B4-BE49-F238E27FC236}">
                            <a16:creationId xmlns:a16="http://schemas.microsoft.com/office/drawing/2014/main" id="{87B4C44A-D6E3-4A3E-BD3E-FD58F7E483E2}"/>
                          </a:ext>
                        </a:extLst>
                      </p:cNvPr>
                      <p:cNvPicPr/>
                      <p:nvPr/>
                    </p:nvPicPr>
                    <p:blipFill>
                      <a:blip r:embed="rId3"/>
                      <a:stretch>
                        <a:fillRect/>
                      </a:stretch>
                    </p:blipFill>
                    <p:spPr>
                      <a:xfrm>
                        <a:off x="423863" y="4673600"/>
                        <a:ext cx="4491037" cy="842963"/>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99C03346-EB01-47E1-A27D-1CB97ACEE649}"/>
              </a:ext>
            </a:extLst>
          </p:cNvPr>
          <p:cNvGraphicFramePr>
            <a:graphicFrameLocks noChangeAspect="1"/>
          </p:cNvGraphicFramePr>
          <p:nvPr>
            <p:extLst>
              <p:ext uri="{D42A27DB-BD31-4B8C-83A1-F6EECF244321}">
                <p14:modId xmlns:p14="http://schemas.microsoft.com/office/powerpoint/2010/main" val="3900318493"/>
              </p:ext>
            </p:extLst>
          </p:nvPr>
        </p:nvGraphicFramePr>
        <p:xfrm>
          <a:off x="515937" y="1980365"/>
          <a:ext cx="1055688" cy="609600"/>
        </p:xfrm>
        <a:graphic>
          <a:graphicData uri="http://schemas.openxmlformats.org/presentationml/2006/ole">
            <mc:AlternateContent xmlns:mc="http://schemas.openxmlformats.org/markup-compatibility/2006">
              <mc:Choice xmlns:v="urn:schemas-microsoft-com:vml" Requires="v">
                <p:oleObj name="Equation" r:id="rId4" imgW="749160" imgH="431640" progId="Equation.DSMT4">
                  <p:embed/>
                </p:oleObj>
              </mc:Choice>
              <mc:Fallback>
                <p:oleObj name="Equation" r:id="rId4" imgW="749160" imgH="431640" progId="Equation.DSMT4">
                  <p:embed/>
                  <p:pic>
                    <p:nvPicPr>
                      <p:cNvPr id="7" name="Object 6">
                        <a:extLst>
                          <a:ext uri="{FF2B5EF4-FFF2-40B4-BE49-F238E27FC236}">
                            <a16:creationId xmlns:a16="http://schemas.microsoft.com/office/drawing/2014/main" id="{99C03346-EB01-47E1-A27D-1CB97ACEE649}"/>
                          </a:ext>
                        </a:extLst>
                      </p:cNvPr>
                      <p:cNvPicPr/>
                      <p:nvPr/>
                    </p:nvPicPr>
                    <p:blipFill>
                      <a:blip r:embed="rId5"/>
                      <a:stretch>
                        <a:fillRect/>
                      </a:stretch>
                    </p:blipFill>
                    <p:spPr>
                      <a:xfrm>
                        <a:off x="515937" y="1980365"/>
                        <a:ext cx="1055688" cy="609600"/>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E7BD6B15-8EFF-453E-A37E-FB96AD78C672}"/>
              </a:ext>
            </a:extLst>
          </p:cNvPr>
          <p:cNvSpPr/>
          <p:nvPr/>
        </p:nvSpPr>
        <p:spPr>
          <a:xfrm>
            <a:off x="347222" y="2743849"/>
            <a:ext cx="4958204" cy="307777"/>
          </a:xfrm>
          <a:prstGeom prst="rect">
            <a:avLst/>
          </a:prstGeom>
        </p:spPr>
        <p:txBody>
          <a:bodyPr wrap="square">
            <a:spAutoFit/>
          </a:bodyPr>
          <a:lstStyle/>
          <a:p>
            <a:r>
              <a:rPr lang="en-US" sz="1400"/>
              <a:t>Then this variable will have an average and variance given by:</a:t>
            </a:r>
          </a:p>
        </p:txBody>
      </p:sp>
      <p:sp>
        <p:nvSpPr>
          <p:cNvPr id="9" name="TextBox 8">
            <a:extLst>
              <a:ext uri="{FF2B5EF4-FFF2-40B4-BE49-F238E27FC236}">
                <a16:creationId xmlns:a16="http://schemas.microsoft.com/office/drawing/2014/main" id="{A80B8687-2749-4705-86E0-81453F55C11F}"/>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3" name="Object 2">
            <a:extLst>
              <a:ext uri="{FF2B5EF4-FFF2-40B4-BE49-F238E27FC236}">
                <a16:creationId xmlns:a16="http://schemas.microsoft.com/office/drawing/2014/main" id="{3258E8C7-A595-4AB5-8B2C-31DF6A3CDC6B}"/>
              </a:ext>
            </a:extLst>
          </p:cNvPr>
          <p:cNvGraphicFramePr>
            <a:graphicFrameLocks noChangeAspect="1"/>
          </p:cNvGraphicFramePr>
          <p:nvPr>
            <p:extLst>
              <p:ext uri="{D42A27DB-BD31-4B8C-83A1-F6EECF244321}">
                <p14:modId xmlns:p14="http://schemas.microsoft.com/office/powerpoint/2010/main" val="515694549"/>
              </p:ext>
            </p:extLst>
          </p:nvPr>
        </p:nvGraphicFramePr>
        <p:xfrm>
          <a:off x="504825" y="3305175"/>
          <a:ext cx="1082675" cy="636588"/>
        </p:xfrm>
        <a:graphic>
          <a:graphicData uri="http://schemas.openxmlformats.org/presentationml/2006/ole">
            <mc:AlternateContent xmlns:mc="http://schemas.openxmlformats.org/markup-compatibility/2006">
              <mc:Choice xmlns:v="urn:schemas-microsoft-com:vml" Requires="v">
                <p:oleObj name="Equation" r:id="rId6" imgW="863280" imgH="507960" progId="Equation.DSMT4">
                  <p:embed/>
                </p:oleObj>
              </mc:Choice>
              <mc:Fallback>
                <p:oleObj name="Equation" r:id="rId6" imgW="863280" imgH="507960" progId="Equation.DSMT4">
                  <p:embed/>
                  <p:pic>
                    <p:nvPicPr>
                      <p:cNvPr id="0" name=""/>
                      <p:cNvPicPr/>
                      <p:nvPr/>
                    </p:nvPicPr>
                    <p:blipFill>
                      <a:blip r:embed="rId7"/>
                      <a:stretch>
                        <a:fillRect/>
                      </a:stretch>
                    </p:blipFill>
                    <p:spPr>
                      <a:xfrm>
                        <a:off x="504825" y="3305175"/>
                        <a:ext cx="1082675" cy="636588"/>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443BBF03-1EB8-4F97-BE98-17CABB109A48}"/>
                  </a:ext>
                </a:extLst>
              </p:cNvPr>
              <p:cNvSpPr/>
              <p:nvPr/>
            </p:nvSpPr>
            <p:spPr>
              <a:xfrm>
                <a:off x="347222" y="4194991"/>
                <a:ext cx="8072878" cy="307777"/>
              </a:xfrm>
              <a:prstGeom prst="rect">
                <a:avLst/>
              </a:prstGeom>
            </p:spPr>
            <p:txBody>
              <a:bodyPr wrap="square">
                <a:spAutoFit/>
              </a:bodyPr>
              <a:lstStyle/>
              <a:p>
                <a:r>
                  <a:rPr lang="en-US" sz="1400"/>
                  <a:t>But moreover, the probability distribution of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baseline="-25000"/>
                  <a:t>n</a:t>
                </a:r>
                <a:r>
                  <a:rPr lang="en-US" sz="1400"/>
                  <a:t> will approach a normal distribution in the large n limit.  </a:t>
                </a:r>
              </a:p>
            </p:txBody>
          </p:sp>
        </mc:Choice>
        <mc:Fallback xmlns="">
          <p:sp>
            <p:nvSpPr>
              <p:cNvPr id="10" name="Rectangle 9">
                <a:extLst>
                  <a:ext uri="{FF2B5EF4-FFF2-40B4-BE49-F238E27FC236}">
                    <a16:creationId xmlns:a16="http://schemas.microsoft.com/office/drawing/2014/main" id="{443BBF03-1EB8-4F97-BE98-17CABB109A48}"/>
                  </a:ext>
                </a:extLst>
              </p:cNvPr>
              <p:cNvSpPr>
                <a:spLocks noRot="1" noChangeAspect="1" noMove="1" noResize="1" noEditPoints="1" noAdjustHandles="1" noChangeArrowheads="1" noChangeShapeType="1" noTextEdit="1"/>
              </p:cNvSpPr>
              <p:nvPr/>
            </p:nvSpPr>
            <p:spPr>
              <a:xfrm>
                <a:off x="347222" y="4194991"/>
                <a:ext cx="8072878" cy="307777"/>
              </a:xfrm>
              <a:prstGeom prst="rect">
                <a:avLst/>
              </a:prstGeom>
              <a:blipFill>
                <a:blip r:embed="rId9"/>
                <a:stretch>
                  <a:fillRect l="-227" t="-3922" b="-19608"/>
                </a:stretch>
              </a:blipFill>
            </p:spPr>
            <p:txBody>
              <a:bodyPr/>
              <a:lstStyle/>
              <a:p>
                <a:r>
                  <a:rPr lang="en-US">
                    <a:noFill/>
                  </a:rPr>
                  <a:t> </a:t>
                </a:r>
              </a:p>
            </p:txBody>
          </p:sp>
        </mc:Fallback>
      </mc:AlternateContent>
    </p:spTree>
    <p:extLst>
      <p:ext uri="{BB962C8B-B14F-4D97-AF65-F5344CB8AC3E}">
        <p14:creationId xmlns:p14="http://schemas.microsoft.com/office/powerpoint/2010/main" val="133355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59B4-724F-4422-8587-02F8CEBB9C10}"/>
              </a:ext>
            </a:extLst>
          </p:cNvPr>
          <p:cNvSpPr txBox="1"/>
          <p:nvPr/>
        </p:nvSpPr>
        <p:spPr>
          <a:xfrm flipH="1">
            <a:off x="3560180" y="148524"/>
            <a:ext cx="4916129" cy="584775"/>
          </a:xfrm>
          <a:prstGeom prst="rect">
            <a:avLst/>
          </a:prstGeom>
          <a:noFill/>
        </p:spPr>
        <p:txBody>
          <a:bodyPr wrap="square" rtlCol="0">
            <a:spAutoFit/>
          </a:bodyPr>
          <a:lstStyle/>
          <a:p>
            <a:r>
              <a:rPr lang="en-US" sz="3200" b="1" u="sng"/>
              <a:t>Covariance and Correlation</a:t>
            </a:r>
          </a:p>
        </p:txBody>
      </p:sp>
      <p:sp>
        <p:nvSpPr>
          <p:cNvPr id="5" name="TextBox 4">
            <a:extLst>
              <a:ext uri="{FF2B5EF4-FFF2-40B4-BE49-F238E27FC236}">
                <a16:creationId xmlns:a16="http://schemas.microsoft.com/office/drawing/2014/main" id="{EEA556CB-F08E-443C-9BE2-CBD88A064BD0}"/>
              </a:ext>
            </a:extLst>
          </p:cNvPr>
          <p:cNvSpPr txBox="1"/>
          <p:nvPr/>
        </p:nvSpPr>
        <p:spPr>
          <a:xfrm>
            <a:off x="382555" y="1182649"/>
            <a:ext cx="11271380" cy="954107"/>
          </a:xfrm>
          <a:prstGeom prst="rect">
            <a:avLst/>
          </a:prstGeom>
          <a:noFill/>
        </p:spPr>
        <p:txBody>
          <a:bodyPr wrap="square" rtlCol="0">
            <a:spAutoFit/>
          </a:bodyPr>
          <a:lstStyle/>
          <a:p>
            <a:r>
              <a:rPr lang="en-US" sz="1400"/>
              <a:t>Now say we have two random variables X, Y, and their joint probability distribution P(x,y).  We’d like to determine how ‘correlated’ X and Y are.  On one extreme, they might be completely independent.  In this case they would be completely uncorrelated.  An example would be P(x,y) = P</a:t>
            </a:r>
            <a:r>
              <a:rPr lang="en-US" sz="1400" baseline="-25000"/>
              <a:t>1</a:t>
            </a:r>
            <a:r>
              <a:rPr lang="en-US" sz="1400"/>
              <a:t>(x)P</a:t>
            </a:r>
            <a:r>
              <a:rPr lang="en-US" sz="1400" baseline="-25000"/>
              <a:t>2</a:t>
            </a:r>
            <a:r>
              <a:rPr lang="en-US" sz="1400"/>
              <a:t>(y).   In the other case, they might be completely dependent so that knowing one variable basically guarantees kowing the other.  In this case, they’d be completely correlated.  An example might be P(x,y) = p(x,y)</a:t>
            </a:r>
            <a:r>
              <a:rPr lang="el-GR" sz="1400"/>
              <a:t>δ</a:t>
            </a:r>
            <a:r>
              <a:rPr lang="en-US" sz="1400"/>
              <a:t>(u – f(x,y)).  A statistic that measures how correlated two random variables are is the Covariance:</a:t>
            </a:r>
          </a:p>
        </p:txBody>
      </p:sp>
      <p:pic>
        <p:nvPicPr>
          <p:cNvPr id="7" name="Picture 6">
            <a:extLst>
              <a:ext uri="{FF2B5EF4-FFF2-40B4-BE49-F238E27FC236}">
                <a16:creationId xmlns:a16="http://schemas.microsoft.com/office/drawing/2014/main" id="{6E68415D-A4E7-4D65-BE3F-2A8DB3179DF1}"/>
              </a:ext>
            </a:extLst>
          </p:cNvPr>
          <p:cNvPicPr>
            <a:picLocks noChangeAspect="1"/>
          </p:cNvPicPr>
          <p:nvPr/>
        </p:nvPicPr>
        <p:blipFill>
          <a:blip r:embed="rId2"/>
          <a:stretch>
            <a:fillRect/>
          </a:stretch>
        </p:blipFill>
        <p:spPr>
          <a:xfrm>
            <a:off x="189625" y="2712682"/>
            <a:ext cx="4171950" cy="3238500"/>
          </a:xfrm>
          <a:prstGeom prst="rect">
            <a:avLst/>
          </a:prstGeom>
        </p:spPr>
      </p:pic>
      <p:graphicFrame>
        <p:nvGraphicFramePr>
          <p:cNvPr id="13" name="Object 12">
            <a:extLst>
              <a:ext uri="{FF2B5EF4-FFF2-40B4-BE49-F238E27FC236}">
                <a16:creationId xmlns:a16="http://schemas.microsoft.com/office/drawing/2014/main" id="{01E93F4C-2F2E-4FCC-8429-E319E35A824F}"/>
              </a:ext>
            </a:extLst>
          </p:cNvPr>
          <p:cNvGraphicFramePr>
            <a:graphicFrameLocks noChangeAspect="1"/>
          </p:cNvGraphicFramePr>
          <p:nvPr/>
        </p:nvGraphicFramePr>
        <p:xfrm>
          <a:off x="4927600" y="3973124"/>
          <a:ext cx="914400" cy="198438"/>
        </p:xfrm>
        <a:graphic>
          <a:graphicData uri="http://schemas.openxmlformats.org/presentationml/2006/ole">
            <mc:AlternateContent xmlns:mc="http://schemas.openxmlformats.org/markup-compatibility/2006">
              <mc:Choice xmlns:v="urn:schemas-microsoft-com:vml" Requires="v">
                <p:oleObj name="Equation" r:id="rId3" imgW="914400" imgH="198720" progId="Equation.DSMT4">
                  <p:embed/>
                </p:oleObj>
              </mc:Choice>
              <mc:Fallback>
                <p:oleObj name="Equation" r:id="rId3" imgW="914400" imgH="198720" progId="Equation.DSMT4">
                  <p:embed/>
                  <p:pic>
                    <p:nvPicPr>
                      <p:cNvPr id="13" name="Object 12">
                        <a:extLst>
                          <a:ext uri="{FF2B5EF4-FFF2-40B4-BE49-F238E27FC236}">
                            <a16:creationId xmlns:a16="http://schemas.microsoft.com/office/drawing/2014/main" id="{01E93F4C-2F2E-4FCC-8429-E319E35A824F}"/>
                          </a:ext>
                        </a:extLst>
                      </p:cNvPr>
                      <p:cNvPicPr/>
                      <p:nvPr/>
                    </p:nvPicPr>
                    <p:blipFill>
                      <a:blip r:embed="rId4"/>
                      <a:stretch>
                        <a:fillRect/>
                      </a:stretch>
                    </p:blipFill>
                    <p:spPr>
                      <a:xfrm>
                        <a:off x="4927600" y="3973124"/>
                        <a:ext cx="914400" cy="19843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BA06C2D3-E084-4AF4-B7A5-32591F2EC42A}"/>
              </a:ext>
            </a:extLst>
          </p:cNvPr>
          <p:cNvGraphicFramePr>
            <a:graphicFrameLocks noChangeAspect="1"/>
          </p:cNvGraphicFramePr>
          <p:nvPr/>
        </p:nvGraphicFramePr>
        <p:xfrm>
          <a:off x="5345988" y="2890675"/>
          <a:ext cx="3735388" cy="304800"/>
        </p:xfrm>
        <a:graphic>
          <a:graphicData uri="http://schemas.openxmlformats.org/presentationml/2006/ole">
            <mc:AlternateContent xmlns:mc="http://schemas.openxmlformats.org/markup-compatibility/2006">
              <mc:Choice xmlns:v="urn:schemas-microsoft-com:vml" Requires="v">
                <p:oleObj name="Equation" r:id="rId5" imgW="3111480" imgH="253800" progId="Equation.DSMT4">
                  <p:embed/>
                </p:oleObj>
              </mc:Choice>
              <mc:Fallback>
                <p:oleObj name="Equation" r:id="rId5" imgW="3111480" imgH="253800" progId="Equation.DSMT4">
                  <p:embed/>
                  <p:pic>
                    <p:nvPicPr>
                      <p:cNvPr id="14" name="Object 13">
                        <a:extLst>
                          <a:ext uri="{FF2B5EF4-FFF2-40B4-BE49-F238E27FC236}">
                            <a16:creationId xmlns:a16="http://schemas.microsoft.com/office/drawing/2014/main" id="{BA06C2D3-E084-4AF4-B7A5-32591F2EC42A}"/>
                          </a:ext>
                        </a:extLst>
                      </p:cNvPr>
                      <p:cNvPicPr/>
                      <p:nvPr/>
                    </p:nvPicPr>
                    <p:blipFill>
                      <a:blip r:embed="rId6"/>
                      <a:stretch>
                        <a:fillRect/>
                      </a:stretch>
                    </p:blipFill>
                    <p:spPr>
                      <a:xfrm>
                        <a:off x="5345988" y="2890675"/>
                        <a:ext cx="3735388" cy="304800"/>
                      </a:xfrm>
                      <a:prstGeom prst="rect">
                        <a:avLst/>
                      </a:prstGeom>
                      <a:solidFill>
                        <a:srgbClr val="6699FF">
                          <a:alpha val="25000"/>
                        </a:srgbClr>
                      </a:solidFill>
                    </p:spPr>
                  </p:pic>
                </p:oleObj>
              </mc:Fallback>
            </mc:AlternateContent>
          </a:graphicData>
        </a:graphic>
      </p:graphicFrame>
      <p:graphicFrame>
        <p:nvGraphicFramePr>
          <p:cNvPr id="17" name="Object 16">
            <a:extLst>
              <a:ext uri="{FF2B5EF4-FFF2-40B4-BE49-F238E27FC236}">
                <a16:creationId xmlns:a16="http://schemas.microsoft.com/office/drawing/2014/main" id="{8EF93693-087E-435F-823B-BA6106CE74E8}"/>
              </a:ext>
            </a:extLst>
          </p:cNvPr>
          <p:cNvGraphicFramePr>
            <a:graphicFrameLocks noChangeAspect="1"/>
          </p:cNvGraphicFramePr>
          <p:nvPr/>
        </p:nvGraphicFramePr>
        <p:xfrm>
          <a:off x="5346700" y="3871913"/>
          <a:ext cx="3148013" cy="522287"/>
        </p:xfrm>
        <a:graphic>
          <a:graphicData uri="http://schemas.openxmlformats.org/presentationml/2006/ole">
            <mc:AlternateContent xmlns:mc="http://schemas.openxmlformats.org/markup-compatibility/2006">
              <mc:Choice xmlns:v="urn:schemas-microsoft-com:vml" Requires="v">
                <p:oleObj name="Equation" r:id="rId7" imgW="2527200" imgH="419040" progId="Equation.DSMT4">
                  <p:embed/>
                </p:oleObj>
              </mc:Choice>
              <mc:Fallback>
                <p:oleObj name="Equation" r:id="rId7" imgW="2527200" imgH="419040" progId="Equation.DSMT4">
                  <p:embed/>
                  <p:pic>
                    <p:nvPicPr>
                      <p:cNvPr id="17" name="Object 16">
                        <a:extLst>
                          <a:ext uri="{FF2B5EF4-FFF2-40B4-BE49-F238E27FC236}">
                            <a16:creationId xmlns:a16="http://schemas.microsoft.com/office/drawing/2014/main" id="{8EF93693-087E-435F-823B-BA6106CE74E8}"/>
                          </a:ext>
                        </a:extLst>
                      </p:cNvPr>
                      <p:cNvPicPr/>
                      <p:nvPr/>
                    </p:nvPicPr>
                    <p:blipFill>
                      <a:blip r:embed="rId8"/>
                      <a:stretch>
                        <a:fillRect/>
                      </a:stretch>
                    </p:blipFill>
                    <p:spPr>
                      <a:xfrm>
                        <a:off x="5346700" y="3871913"/>
                        <a:ext cx="3148013" cy="52228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478FD3C5-F91A-4EE7-9B79-3E0AE1D0A010}"/>
              </a:ext>
            </a:extLst>
          </p:cNvPr>
          <p:cNvSpPr txBox="1"/>
          <p:nvPr/>
        </p:nvSpPr>
        <p:spPr>
          <a:xfrm>
            <a:off x="5253000" y="3419127"/>
            <a:ext cx="5802486" cy="307777"/>
          </a:xfrm>
          <a:prstGeom prst="rect">
            <a:avLst/>
          </a:prstGeom>
          <a:noFill/>
        </p:spPr>
        <p:txBody>
          <a:bodyPr wrap="none" rtlCol="0">
            <a:spAutoFit/>
          </a:bodyPr>
          <a:lstStyle/>
          <a:p>
            <a:r>
              <a:rPr lang="en-US" sz="1400"/>
              <a:t>Practically, we would calculate it as follows.  Sum is over all coordinates (x</a:t>
            </a:r>
            <a:r>
              <a:rPr lang="en-US" sz="1400" baseline="-25000"/>
              <a:t>i</a:t>
            </a:r>
            <a:r>
              <a:rPr lang="en-US" sz="1400"/>
              <a:t>,y</a:t>
            </a:r>
            <a:r>
              <a:rPr lang="en-US" sz="1400" baseline="-25000"/>
              <a:t>i</a:t>
            </a:r>
            <a:r>
              <a:rPr lang="en-US" sz="1400"/>
              <a:t>):</a:t>
            </a:r>
            <a:endParaRPr lang="en-US"/>
          </a:p>
        </p:txBody>
      </p:sp>
      <p:sp>
        <p:nvSpPr>
          <p:cNvPr id="16" name="TextBox 15">
            <a:extLst>
              <a:ext uri="{FF2B5EF4-FFF2-40B4-BE49-F238E27FC236}">
                <a16:creationId xmlns:a16="http://schemas.microsoft.com/office/drawing/2014/main" id="{12581AD7-0AFA-4940-A887-4F3E4281864A}"/>
              </a:ext>
            </a:extLst>
          </p:cNvPr>
          <p:cNvSpPr txBox="1"/>
          <p:nvPr/>
        </p:nvSpPr>
        <p:spPr>
          <a:xfrm>
            <a:off x="382555" y="859875"/>
            <a:ext cx="2530327" cy="369332"/>
          </a:xfrm>
          <a:prstGeom prst="rect">
            <a:avLst/>
          </a:prstGeom>
          <a:noFill/>
        </p:spPr>
        <p:txBody>
          <a:bodyPr wrap="square" rtlCol="0">
            <a:spAutoFit/>
          </a:bodyPr>
          <a:lstStyle/>
          <a:p>
            <a:r>
              <a:rPr lang="en-US" b="1"/>
              <a:t>Measure of Dependence</a:t>
            </a:r>
          </a:p>
        </p:txBody>
      </p:sp>
      <p:sp>
        <p:nvSpPr>
          <p:cNvPr id="23" name="TextBox 22">
            <a:extLst>
              <a:ext uri="{FF2B5EF4-FFF2-40B4-BE49-F238E27FC236}">
                <a16:creationId xmlns:a16="http://schemas.microsoft.com/office/drawing/2014/main" id="{2F7C4A2B-97C8-4EDD-8451-976808F019E2}"/>
              </a:ext>
            </a:extLst>
          </p:cNvPr>
          <p:cNvSpPr txBox="1"/>
          <p:nvPr/>
        </p:nvSpPr>
        <p:spPr>
          <a:xfrm>
            <a:off x="5251871" y="4495411"/>
            <a:ext cx="6485684" cy="954107"/>
          </a:xfrm>
          <a:prstGeom prst="rect">
            <a:avLst/>
          </a:prstGeom>
          <a:noFill/>
        </p:spPr>
        <p:txBody>
          <a:bodyPr wrap="square" rtlCol="0">
            <a:spAutoFit/>
          </a:bodyPr>
          <a:lstStyle/>
          <a:p>
            <a:r>
              <a:rPr lang="en-US" sz="1400"/>
              <a:t>Can see that independent variables have zero covariance, and that if the two variables vary in a negative sloped fashion, their covariance is negative, and if positively sloped, then positive covariance.  Can also see that if y were supercorrelated via P(x,y) = p(x)</a:t>
            </a:r>
            <a:r>
              <a:rPr lang="el-GR" sz="1400"/>
              <a:t>δ</a:t>
            </a:r>
            <a:r>
              <a:rPr lang="en-US" sz="1400"/>
              <a:t>(x–y), for instance, then Cov(X,Y) would just be var(X).  </a:t>
            </a:r>
          </a:p>
        </p:txBody>
      </p:sp>
    </p:spTree>
    <p:extLst>
      <p:ext uri="{BB962C8B-B14F-4D97-AF65-F5344CB8AC3E}">
        <p14:creationId xmlns:p14="http://schemas.microsoft.com/office/powerpoint/2010/main" val="157097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A556CB-F08E-443C-9BE2-CBD88A064BD0}"/>
              </a:ext>
            </a:extLst>
          </p:cNvPr>
          <p:cNvSpPr txBox="1"/>
          <p:nvPr/>
        </p:nvSpPr>
        <p:spPr>
          <a:xfrm>
            <a:off x="382555" y="1399465"/>
            <a:ext cx="11271380" cy="523220"/>
          </a:xfrm>
          <a:prstGeom prst="rect">
            <a:avLst/>
          </a:prstGeom>
          <a:noFill/>
        </p:spPr>
        <p:txBody>
          <a:bodyPr wrap="square" rtlCol="0">
            <a:spAutoFit/>
          </a:bodyPr>
          <a:lstStyle/>
          <a:p>
            <a:r>
              <a:rPr lang="en-US" sz="1400"/>
              <a:t> A related statistic is the Correlation.  It’s proportional to the Covariance, but scaled so that it maxes out at 1 when the two variables are maximally correlated, like in the delta distribution example.  </a:t>
            </a:r>
          </a:p>
        </p:txBody>
      </p:sp>
      <p:pic>
        <p:nvPicPr>
          <p:cNvPr id="7" name="Picture 6">
            <a:extLst>
              <a:ext uri="{FF2B5EF4-FFF2-40B4-BE49-F238E27FC236}">
                <a16:creationId xmlns:a16="http://schemas.microsoft.com/office/drawing/2014/main" id="{6E68415D-A4E7-4D65-BE3F-2A8DB3179DF1}"/>
              </a:ext>
            </a:extLst>
          </p:cNvPr>
          <p:cNvPicPr>
            <a:picLocks noChangeAspect="1"/>
          </p:cNvPicPr>
          <p:nvPr/>
        </p:nvPicPr>
        <p:blipFill>
          <a:blip r:embed="rId2"/>
          <a:stretch>
            <a:fillRect/>
          </a:stretch>
        </p:blipFill>
        <p:spPr>
          <a:xfrm>
            <a:off x="184481" y="2060507"/>
            <a:ext cx="4171950" cy="3238500"/>
          </a:xfrm>
          <a:prstGeom prst="rect">
            <a:avLst/>
          </a:prstGeom>
        </p:spPr>
      </p:pic>
      <p:graphicFrame>
        <p:nvGraphicFramePr>
          <p:cNvPr id="13" name="Object 12">
            <a:extLst>
              <a:ext uri="{FF2B5EF4-FFF2-40B4-BE49-F238E27FC236}">
                <a16:creationId xmlns:a16="http://schemas.microsoft.com/office/drawing/2014/main" id="{01E93F4C-2F2E-4FCC-8429-E319E35A824F}"/>
              </a:ext>
            </a:extLst>
          </p:cNvPr>
          <p:cNvGraphicFramePr>
            <a:graphicFrameLocks noChangeAspect="1"/>
          </p:cNvGraphicFramePr>
          <p:nvPr/>
        </p:nvGraphicFramePr>
        <p:xfrm>
          <a:off x="4927600" y="3360255"/>
          <a:ext cx="914400" cy="198438"/>
        </p:xfrm>
        <a:graphic>
          <a:graphicData uri="http://schemas.openxmlformats.org/presentationml/2006/ole">
            <mc:AlternateContent xmlns:mc="http://schemas.openxmlformats.org/markup-compatibility/2006">
              <mc:Choice xmlns:v="urn:schemas-microsoft-com:vml" Requires="v">
                <p:oleObj name="Equation" r:id="rId3" imgW="914400" imgH="198720" progId="Equation.DSMT4">
                  <p:embed/>
                </p:oleObj>
              </mc:Choice>
              <mc:Fallback>
                <p:oleObj name="Equation" r:id="rId3" imgW="914400" imgH="198720" progId="Equation.DSMT4">
                  <p:embed/>
                  <p:pic>
                    <p:nvPicPr>
                      <p:cNvPr id="13" name="Object 12">
                        <a:extLst>
                          <a:ext uri="{FF2B5EF4-FFF2-40B4-BE49-F238E27FC236}">
                            <a16:creationId xmlns:a16="http://schemas.microsoft.com/office/drawing/2014/main" id="{01E93F4C-2F2E-4FCC-8429-E319E35A824F}"/>
                          </a:ext>
                        </a:extLst>
                      </p:cNvPr>
                      <p:cNvPicPr/>
                      <p:nvPr/>
                    </p:nvPicPr>
                    <p:blipFill>
                      <a:blip r:embed="rId4"/>
                      <a:stretch>
                        <a:fillRect/>
                      </a:stretch>
                    </p:blipFill>
                    <p:spPr>
                      <a:xfrm>
                        <a:off x="4927600" y="3360255"/>
                        <a:ext cx="914400" cy="198438"/>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1C1BB628-4B4F-4AC7-970F-9B8359D81F06}"/>
              </a:ext>
            </a:extLst>
          </p:cNvPr>
          <p:cNvGraphicFramePr>
            <a:graphicFrameLocks noChangeAspect="1"/>
          </p:cNvGraphicFramePr>
          <p:nvPr/>
        </p:nvGraphicFramePr>
        <p:xfrm>
          <a:off x="5031566" y="2110807"/>
          <a:ext cx="2652713" cy="608012"/>
        </p:xfrm>
        <a:graphic>
          <a:graphicData uri="http://schemas.openxmlformats.org/presentationml/2006/ole">
            <mc:AlternateContent xmlns:mc="http://schemas.openxmlformats.org/markup-compatibility/2006">
              <mc:Choice xmlns:v="urn:schemas-microsoft-com:vml" Requires="v">
                <p:oleObj name="Equation" r:id="rId5" imgW="2209680" imgH="507960" progId="Equation.DSMT4">
                  <p:embed/>
                </p:oleObj>
              </mc:Choice>
              <mc:Fallback>
                <p:oleObj name="Equation" r:id="rId5" imgW="2209680" imgH="507960" progId="Equation.DSMT4">
                  <p:embed/>
                  <p:pic>
                    <p:nvPicPr>
                      <p:cNvPr id="19" name="Object 18">
                        <a:extLst>
                          <a:ext uri="{FF2B5EF4-FFF2-40B4-BE49-F238E27FC236}">
                            <a16:creationId xmlns:a16="http://schemas.microsoft.com/office/drawing/2014/main" id="{1C1BB628-4B4F-4AC7-970F-9B8359D81F06}"/>
                          </a:ext>
                        </a:extLst>
                      </p:cNvPr>
                      <p:cNvPicPr/>
                      <p:nvPr/>
                    </p:nvPicPr>
                    <p:blipFill>
                      <a:blip r:embed="rId6"/>
                      <a:stretch>
                        <a:fillRect/>
                      </a:stretch>
                    </p:blipFill>
                    <p:spPr>
                      <a:xfrm>
                        <a:off x="5031566" y="2110807"/>
                        <a:ext cx="2652713" cy="608012"/>
                      </a:xfrm>
                      <a:prstGeom prst="rect">
                        <a:avLst/>
                      </a:prstGeom>
                      <a:solidFill>
                        <a:srgbClr val="6699FF">
                          <a:alpha val="25000"/>
                        </a:srgbClr>
                      </a:solidFill>
                    </p:spPr>
                  </p:pic>
                </p:oleObj>
              </mc:Fallback>
            </mc:AlternateContent>
          </a:graphicData>
        </a:graphic>
      </p:graphicFrame>
      <p:sp>
        <p:nvSpPr>
          <p:cNvPr id="20" name="Rectangle 19">
            <a:extLst>
              <a:ext uri="{FF2B5EF4-FFF2-40B4-BE49-F238E27FC236}">
                <a16:creationId xmlns:a16="http://schemas.microsoft.com/office/drawing/2014/main" id="{54439BA6-4AC8-4CD2-873F-E4FAC774C4BE}"/>
              </a:ext>
            </a:extLst>
          </p:cNvPr>
          <p:cNvSpPr/>
          <p:nvPr/>
        </p:nvSpPr>
        <p:spPr>
          <a:xfrm>
            <a:off x="4950588" y="2945292"/>
            <a:ext cx="2647713" cy="307777"/>
          </a:xfrm>
          <a:prstGeom prst="rect">
            <a:avLst/>
          </a:prstGeom>
        </p:spPr>
        <p:txBody>
          <a:bodyPr wrap="none">
            <a:spAutoFit/>
          </a:bodyPr>
          <a:lstStyle/>
          <a:p>
            <a:r>
              <a:rPr lang="en-US" sz="1400"/>
              <a:t>And sample correlation would be:</a:t>
            </a:r>
            <a:endParaRPr lang="en-US"/>
          </a:p>
        </p:txBody>
      </p:sp>
      <p:graphicFrame>
        <p:nvGraphicFramePr>
          <p:cNvPr id="21" name="Object 20">
            <a:extLst>
              <a:ext uri="{FF2B5EF4-FFF2-40B4-BE49-F238E27FC236}">
                <a16:creationId xmlns:a16="http://schemas.microsoft.com/office/drawing/2014/main" id="{2F259980-8E1A-4536-9216-D5CDFC914BDA}"/>
              </a:ext>
            </a:extLst>
          </p:cNvPr>
          <p:cNvGraphicFramePr>
            <a:graphicFrameLocks noChangeAspect="1"/>
          </p:cNvGraphicFramePr>
          <p:nvPr/>
        </p:nvGraphicFramePr>
        <p:xfrm>
          <a:off x="5031566" y="3377299"/>
          <a:ext cx="3232150" cy="577850"/>
        </p:xfrm>
        <a:graphic>
          <a:graphicData uri="http://schemas.openxmlformats.org/presentationml/2006/ole">
            <mc:AlternateContent xmlns:mc="http://schemas.openxmlformats.org/markup-compatibility/2006">
              <mc:Choice xmlns:v="urn:schemas-microsoft-com:vml" Requires="v">
                <p:oleObj name="Equation" r:id="rId7" imgW="2692080" imgH="482400" progId="Equation.DSMT4">
                  <p:embed/>
                </p:oleObj>
              </mc:Choice>
              <mc:Fallback>
                <p:oleObj name="Equation" r:id="rId7" imgW="2692080" imgH="482400" progId="Equation.DSMT4">
                  <p:embed/>
                  <p:pic>
                    <p:nvPicPr>
                      <p:cNvPr id="21" name="Object 20">
                        <a:extLst>
                          <a:ext uri="{FF2B5EF4-FFF2-40B4-BE49-F238E27FC236}">
                            <a16:creationId xmlns:a16="http://schemas.microsoft.com/office/drawing/2014/main" id="{2F259980-8E1A-4536-9216-D5CDFC914BDA}"/>
                          </a:ext>
                        </a:extLst>
                      </p:cNvPr>
                      <p:cNvPicPr/>
                      <p:nvPr/>
                    </p:nvPicPr>
                    <p:blipFill>
                      <a:blip r:embed="rId8"/>
                      <a:stretch>
                        <a:fillRect/>
                      </a:stretch>
                    </p:blipFill>
                    <p:spPr>
                      <a:xfrm>
                        <a:off x="5031566" y="3377299"/>
                        <a:ext cx="3232150" cy="57785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17B3736B-6126-4372-ABF9-A8F91CE40498}"/>
              </a:ext>
            </a:extLst>
          </p:cNvPr>
          <p:cNvSpPr txBox="1"/>
          <p:nvPr/>
        </p:nvSpPr>
        <p:spPr>
          <a:xfrm>
            <a:off x="4927600" y="4221083"/>
            <a:ext cx="5602140" cy="738664"/>
          </a:xfrm>
          <a:prstGeom prst="rect">
            <a:avLst/>
          </a:prstGeom>
          <a:noFill/>
        </p:spPr>
        <p:txBody>
          <a:bodyPr wrap="square" rtlCol="0">
            <a:spAutoFit/>
          </a:bodyPr>
          <a:lstStyle/>
          <a:p>
            <a:r>
              <a:rPr lang="en-US" sz="1400"/>
              <a:t>Clearly when the variables are independent, we get 0 again.  Why is this constrained to be no greater than 1 though?  Think it’s the Cauchy-Swartz inequality:</a:t>
            </a:r>
            <a:endParaRPr lang="en-US"/>
          </a:p>
        </p:txBody>
      </p:sp>
      <p:graphicFrame>
        <p:nvGraphicFramePr>
          <p:cNvPr id="4" name="Object 3">
            <a:extLst>
              <a:ext uri="{FF2B5EF4-FFF2-40B4-BE49-F238E27FC236}">
                <a16:creationId xmlns:a16="http://schemas.microsoft.com/office/drawing/2014/main" id="{D1DCD0FD-0961-4906-945B-9A6FF7C9897E}"/>
              </a:ext>
            </a:extLst>
          </p:cNvPr>
          <p:cNvGraphicFramePr>
            <a:graphicFrameLocks noChangeAspect="1"/>
          </p:cNvGraphicFramePr>
          <p:nvPr/>
        </p:nvGraphicFramePr>
        <p:xfrm>
          <a:off x="4950587" y="5225681"/>
          <a:ext cx="5381189" cy="353392"/>
        </p:xfrm>
        <a:graphic>
          <a:graphicData uri="http://schemas.openxmlformats.org/presentationml/2006/ole">
            <mc:AlternateContent xmlns:mc="http://schemas.openxmlformats.org/markup-compatibility/2006">
              <mc:Choice xmlns:v="urn:schemas-microsoft-com:vml" Requires="v">
                <p:oleObj name="Equation" r:id="rId9" imgW="4254480" imgH="279360" progId="Equation.DSMT4">
                  <p:embed/>
                </p:oleObj>
              </mc:Choice>
              <mc:Fallback>
                <p:oleObj name="Equation" r:id="rId9" imgW="4254480" imgH="279360" progId="Equation.DSMT4">
                  <p:embed/>
                  <p:pic>
                    <p:nvPicPr>
                      <p:cNvPr id="4" name="Object 3">
                        <a:extLst>
                          <a:ext uri="{FF2B5EF4-FFF2-40B4-BE49-F238E27FC236}">
                            <a16:creationId xmlns:a16="http://schemas.microsoft.com/office/drawing/2014/main" id="{D1DCD0FD-0961-4906-945B-9A6FF7C9897E}"/>
                          </a:ext>
                        </a:extLst>
                      </p:cNvPr>
                      <p:cNvPicPr/>
                      <p:nvPr/>
                    </p:nvPicPr>
                    <p:blipFill>
                      <a:blip r:embed="rId10"/>
                      <a:stretch>
                        <a:fillRect/>
                      </a:stretch>
                    </p:blipFill>
                    <p:spPr>
                      <a:xfrm>
                        <a:off x="4950587" y="5225681"/>
                        <a:ext cx="5381189" cy="353392"/>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12581AD7-0AFA-4940-A887-4F3E4281864A}"/>
              </a:ext>
            </a:extLst>
          </p:cNvPr>
          <p:cNvSpPr txBox="1"/>
          <p:nvPr/>
        </p:nvSpPr>
        <p:spPr>
          <a:xfrm>
            <a:off x="382555" y="1095545"/>
            <a:ext cx="2596315" cy="369332"/>
          </a:xfrm>
          <a:prstGeom prst="rect">
            <a:avLst/>
          </a:prstGeom>
          <a:noFill/>
        </p:spPr>
        <p:txBody>
          <a:bodyPr wrap="square" rtlCol="0">
            <a:spAutoFit/>
          </a:bodyPr>
          <a:lstStyle/>
          <a:p>
            <a:r>
              <a:rPr lang="en-US" b="1"/>
              <a:t>Measure of Dependence</a:t>
            </a:r>
          </a:p>
        </p:txBody>
      </p:sp>
      <p:sp>
        <p:nvSpPr>
          <p:cNvPr id="2" name="TextBox 1">
            <a:extLst>
              <a:ext uri="{FF2B5EF4-FFF2-40B4-BE49-F238E27FC236}">
                <a16:creationId xmlns:a16="http://schemas.microsoft.com/office/drawing/2014/main" id="{387EC2B3-B6F6-90C7-3E36-CA766832312B}"/>
              </a:ext>
            </a:extLst>
          </p:cNvPr>
          <p:cNvSpPr txBox="1"/>
          <p:nvPr/>
        </p:nvSpPr>
        <p:spPr>
          <a:xfrm flipH="1">
            <a:off x="3560180" y="191108"/>
            <a:ext cx="4916129" cy="584775"/>
          </a:xfrm>
          <a:prstGeom prst="rect">
            <a:avLst/>
          </a:prstGeom>
          <a:noFill/>
        </p:spPr>
        <p:txBody>
          <a:bodyPr wrap="square" rtlCol="0">
            <a:spAutoFit/>
          </a:bodyPr>
          <a:lstStyle/>
          <a:p>
            <a:r>
              <a:rPr lang="en-US" sz="3200" b="1" u="sng"/>
              <a:t>Covariance and Correlation</a:t>
            </a:r>
          </a:p>
        </p:txBody>
      </p:sp>
    </p:spTree>
    <p:extLst>
      <p:ext uri="{BB962C8B-B14F-4D97-AF65-F5344CB8AC3E}">
        <p14:creationId xmlns:p14="http://schemas.microsoft.com/office/powerpoint/2010/main" val="1308374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434187" y="945677"/>
            <a:ext cx="4874931" cy="584775"/>
          </a:xfrm>
          <a:prstGeom prst="rect">
            <a:avLst/>
          </a:prstGeom>
        </p:spPr>
        <p:txBody>
          <a:bodyPr wrap="square">
            <a:spAutoFit/>
          </a:bodyPr>
          <a:lstStyle/>
          <a:p>
            <a:r>
              <a:rPr lang="en-US" b="1"/>
              <a:t>Boolean Algebra</a:t>
            </a:r>
          </a:p>
          <a:p>
            <a:r>
              <a:rPr lang="en-US" sz="1400"/>
              <a:t>We can define the following sets, and set operations:</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189443" y="96337"/>
            <a:ext cx="3558375" cy="584775"/>
          </a:xfrm>
          <a:prstGeom prst="rect">
            <a:avLst/>
          </a:prstGeom>
          <a:noFill/>
        </p:spPr>
        <p:txBody>
          <a:bodyPr wrap="square" rtlCol="0">
            <a:spAutoFit/>
          </a:bodyPr>
          <a:lstStyle/>
          <a:p>
            <a:r>
              <a:rPr lang="en-US" sz="3200" b="1" u="sng">
                <a:solidFill>
                  <a:srgbClr val="FF0000"/>
                </a:solidFill>
              </a:rPr>
              <a:t>Event Composition</a:t>
            </a:r>
          </a:p>
        </p:txBody>
      </p:sp>
      <p:graphicFrame>
        <p:nvGraphicFramePr>
          <p:cNvPr id="8" name="Object 7">
            <a:extLst>
              <a:ext uri="{FF2B5EF4-FFF2-40B4-BE49-F238E27FC236}">
                <a16:creationId xmlns:a16="http://schemas.microsoft.com/office/drawing/2014/main" id="{6697E53E-D032-410E-9C62-8EE62E288411}"/>
              </a:ext>
            </a:extLst>
          </p:cNvPr>
          <p:cNvGraphicFramePr>
            <a:graphicFrameLocks noChangeAspect="1"/>
          </p:cNvGraphicFramePr>
          <p:nvPr>
            <p:extLst>
              <p:ext uri="{D42A27DB-BD31-4B8C-83A1-F6EECF244321}">
                <p14:modId xmlns:p14="http://schemas.microsoft.com/office/powerpoint/2010/main" val="516218047"/>
              </p:ext>
            </p:extLst>
          </p:nvPr>
        </p:nvGraphicFramePr>
        <p:xfrm>
          <a:off x="500063" y="1638240"/>
          <a:ext cx="4954587" cy="1909762"/>
        </p:xfrm>
        <a:graphic>
          <a:graphicData uri="http://schemas.openxmlformats.org/presentationml/2006/ole">
            <mc:AlternateContent xmlns:mc="http://schemas.openxmlformats.org/markup-compatibility/2006">
              <mc:Choice xmlns:v="urn:schemas-microsoft-com:vml" Requires="v">
                <p:oleObj name="Equation" r:id="rId2" imgW="3555720" imgH="1371600" progId="Equation.DSMT4">
                  <p:embed/>
                </p:oleObj>
              </mc:Choice>
              <mc:Fallback>
                <p:oleObj name="Equation" r:id="rId2" imgW="3555720" imgH="1371600" progId="Equation.DSMT4">
                  <p:embed/>
                  <p:pic>
                    <p:nvPicPr>
                      <p:cNvPr id="8" name="Object 7">
                        <a:extLst>
                          <a:ext uri="{FF2B5EF4-FFF2-40B4-BE49-F238E27FC236}">
                            <a16:creationId xmlns:a16="http://schemas.microsoft.com/office/drawing/2014/main" id="{6697E53E-D032-410E-9C62-8EE62E288411}"/>
                          </a:ext>
                        </a:extLst>
                      </p:cNvPr>
                      <p:cNvPicPr>
                        <a:picLocks noChangeAspect="1" noChangeArrowheads="1"/>
                      </p:cNvPicPr>
                      <p:nvPr/>
                    </p:nvPicPr>
                    <p:blipFill>
                      <a:blip r:embed="rId3"/>
                      <a:srcRect/>
                      <a:stretch>
                        <a:fillRect/>
                      </a:stretch>
                    </p:blipFill>
                    <p:spPr bwMode="auto">
                      <a:xfrm>
                        <a:off x="500063" y="1638240"/>
                        <a:ext cx="4954587" cy="1909762"/>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3AC50953-EEB6-43E9-94D4-2BD757101DCA}"/>
              </a:ext>
            </a:extLst>
          </p:cNvPr>
          <p:cNvSpPr txBox="1"/>
          <p:nvPr/>
        </p:nvSpPr>
        <p:spPr>
          <a:xfrm>
            <a:off x="434187" y="3618751"/>
            <a:ext cx="10734556" cy="523220"/>
          </a:xfrm>
          <a:prstGeom prst="rect">
            <a:avLst/>
          </a:prstGeom>
          <a:noFill/>
        </p:spPr>
        <p:txBody>
          <a:bodyPr wrap="square" rtlCol="0">
            <a:spAutoFit/>
          </a:bodyPr>
          <a:lstStyle/>
          <a:p>
            <a:r>
              <a:rPr lang="en-US" sz="1400"/>
              <a:t>Apparently the rules addition, subtraction, and intersection between sets are isomorphic to the rules of addition, subtraction, and multiplication between numerical variables.  These rules become particularly useful, when we recognize that we can write union (and implication) as:</a:t>
            </a:r>
          </a:p>
        </p:txBody>
      </p:sp>
      <p:graphicFrame>
        <p:nvGraphicFramePr>
          <p:cNvPr id="10" name="Object 9">
            <a:extLst>
              <a:ext uri="{FF2B5EF4-FFF2-40B4-BE49-F238E27FC236}">
                <a16:creationId xmlns:a16="http://schemas.microsoft.com/office/drawing/2014/main" id="{62DB6898-575A-47BD-B3AE-F5F314112686}"/>
              </a:ext>
            </a:extLst>
          </p:cNvPr>
          <p:cNvGraphicFramePr>
            <a:graphicFrameLocks noChangeAspect="1"/>
          </p:cNvGraphicFramePr>
          <p:nvPr>
            <p:extLst>
              <p:ext uri="{D42A27DB-BD31-4B8C-83A1-F6EECF244321}">
                <p14:modId xmlns:p14="http://schemas.microsoft.com/office/powerpoint/2010/main" val="2796933332"/>
              </p:ext>
            </p:extLst>
          </p:nvPr>
        </p:nvGraphicFramePr>
        <p:xfrm>
          <a:off x="499606" y="4256247"/>
          <a:ext cx="1768475" cy="566737"/>
        </p:xfrm>
        <a:graphic>
          <a:graphicData uri="http://schemas.openxmlformats.org/presentationml/2006/ole">
            <mc:AlternateContent xmlns:mc="http://schemas.openxmlformats.org/markup-compatibility/2006">
              <mc:Choice xmlns:v="urn:schemas-microsoft-com:vml" Requires="v">
                <p:oleObj name="Equation" r:id="rId4" imgW="1269720" imgH="406080" progId="Equation.DSMT4">
                  <p:embed/>
                </p:oleObj>
              </mc:Choice>
              <mc:Fallback>
                <p:oleObj name="Equation" r:id="rId4" imgW="1269720" imgH="406080" progId="Equation.DSMT4">
                  <p:embed/>
                  <p:pic>
                    <p:nvPicPr>
                      <p:cNvPr id="10" name="Object 9">
                        <a:extLst>
                          <a:ext uri="{FF2B5EF4-FFF2-40B4-BE49-F238E27FC236}">
                            <a16:creationId xmlns:a16="http://schemas.microsoft.com/office/drawing/2014/main" id="{62DB6898-575A-47BD-B3AE-F5F314112686}"/>
                          </a:ext>
                        </a:extLst>
                      </p:cNvPr>
                      <p:cNvPicPr>
                        <a:picLocks noChangeAspect="1" noChangeArrowheads="1"/>
                      </p:cNvPicPr>
                      <p:nvPr/>
                    </p:nvPicPr>
                    <p:blipFill>
                      <a:blip r:embed="rId5"/>
                      <a:srcRect/>
                      <a:stretch>
                        <a:fillRect/>
                      </a:stretch>
                    </p:blipFill>
                    <p:spPr bwMode="auto">
                      <a:xfrm>
                        <a:off x="499606" y="4256247"/>
                        <a:ext cx="1768475" cy="56673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9191223D-E4DD-4362-B8E5-36F777F1F97D}"/>
              </a:ext>
            </a:extLst>
          </p:cNvPr>
          <p:cNvGraphicFramePr>
            <a:graphicFrameLocks noChangeAspect="1"/>
          </p:cNvGraphicFramePr>
          <p:nvPr>
            <p:extLst>
              <p:ext uri="{D42A27DB-BD31-4B8C-83A1-F6EECF244321}">
                <p14:modId xmlns:p14="http://schemas.microsoft.com/office/powerpoint/2010/main" val="4157319480"/>
              </p:ext>
            </p:extLst>
          </p:nvPr>
        </p:nvGraphicFramePr>
        <p:xfrm>
          <a:off x="499606" y="5316251"/>
          <a:ext cx="7054850" cy="1171575"/>
        </p:xfrm>
        <a:graphic>
          <a:graphicData uri="http://schemas.openxmlformats.org/presentationml/2006/ole">
            <mc:AlternateContent xmlns:mc="http://schemas.openxmlformats.org/markup-compatibility/2006">
              <mc:Choice xmlns:v="urn:schemas-microsoft-com:vml" Requires="v">
                <p:oleObj name="Equation" r:id="rId6" imgW="5511600" imgH="914400" progId="Equation.DSMT4">
                  <p:embed/>
                </p:oleObj>
              </mc:Choice>
              <mc:Fallback>
                <p:oleObj name="Equation" r:id="rId6" imgW="5511600" imgH="914400" progId="Equation.DSMT4">
                  <p:embed/>
                  <p:pic>
                    <p:nvPicPr>
                      <p:cNvPr id="11" name="Object 10">
                        <a:extLst>
                          <a:ext uri="{FF2B5EF4-FFF2-40B4-BE49-F238E27FC236}">
                            <a16:creationId xmlns:a16="http://schemas.microsoft.com/office/drawing/2014/main" id="{9191223D-E4DD-4362-B8E5-36F777F1F97D}"/>
                          </a:ext>
                        </a:extLst>
                      </p:cNvPr>
                      <p:cNvPicPr>
                        <a:picLocks noChangeAspect="1" noChangeArrowheads="1"/>
                      </p:cNvPicPr>
                      <p:nvPr/>
                    </p:nvPicPr>
                    <p:blipFill>
                      <a:blip r:embed="rId7"/>
                      <a:srcRect/>
                      <a:stretch>
                        <a:fillRect/>
                      </a:stretch>
                    </p:blipFill>
                    <p:spPr bwMode="auto">
                      <a:xfrm>
                        <a:off x="499606" y="5316251"/>
                        <a:ext cx="7054850" cy="11715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0AAB6972-747D-4970-9D62-3A0FB2F79917}"/>
              </a:ext>
            </a:extLst>
          </p:cNvPr>
          <p:cNvSpPr txBox="1"/>
          <p:nvPr/>
        </p:nvSpPr>
        <p:spPr>
          <a:xfrm>
            <a:off x="434187" y="4897381"/>
            <a:ext cx="4063168" cy="307777"/>
          </a:xfrm>
          <a:prstGeom prst="rect">
            <a:avLst/>
          </a:prstGeom>
          <a:noFill/>
        </p:spPr>
        <p:txBody>
          <a:bodyPr wrap="square" rtlCol="0">
            <a:spAutoFit/>
          </a:bodyPr>
          <a:lstStyle/>
          <a:p>
            <a:r>
              <a:rPr lang="en-US" sz="1400"/>
              <a:t>And a few more interesting identities follow:</a:t>
            </a:r>
          </a:p>
        </p:txBody>
      </p:sp>
    </p:spTree>
    <p:extLst>
      <p:ext uri="{BB962C8B-B14F-4D97-AF65-F5344CB8AC3E}">
        <p14:creationId xmlns:p14="http://schemas.microsoft.com/office/powerpoint/2010/main" val="1803102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21189" y="677473"/>
            <a:ext cx="7122292" cy="584775"/>
          </a:xfrm>
          <a:prstGeom prst="rect">
            <a:avLst/>
          </a:prstGeom>
        </p:spPr>
        <p:txBody>
          <a:bodyPr wrap="square">
            <a:spAutoFit/>
          </a:bodyPr>
          <a:lstStyle/>
          <a:p>
            <a:r>
              <a:rPr lang="en-US" b="1"/>
              <a:t>Event Composition Rules</a:t>
            </a:r>
            <a:endParaRPr lang="en-US" sz="1400" b="1"/>
          </a:p>
          <a:p>
            <a:r>
              <a:rPr lang="en-US" sz="1400"/>
              <a:t>Here’s some that I guess we should know.  Some follow from the Boolean stuff, we’ll note.</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189443" y="77195"/>
            <a:ext cx="3391227" cy="584775"/>
          </a:xfrm>
          <a:prstGeom prst="rect">
            <a:avLst/>
          </a:prstGeom>
          <a:noFill/>
        </p:spPr>
        <p:txBody>
          <a:bodyPr wrap="square" rtlCol="0">
            <a:spAutoFit/>
          </a:bodyPr>
          <a:lstStyle/>
          <a:p>
            <a:r>
              <a:rPr lang="en-US" sz="3200" b="1" u="sng">
                <a:solidFill>
                  <a:srgbClr val="FF0000"/>
                </a:solidFill>
              </a:rPr>
              <a:t>Event Composition</a:t>
            </a:r>
          </a:p>
        </p:txBody>
      </p:sp>
      <p:graphicFrame>
        <p:nvGraphicFramePr>
          <p:cNvPr id="5" name="Object 4">
            <a:extLst>
              <a:ext uri="{FF2B5EF4-FFF2-40B4-BE49-F238E27FC236}">
                <a16:creationId xmlns:a16="http://schemas.microsoft.com/office/drawing/2014/main" id="{3981624B-972A-4A2A-9D93-AC24D2C9CE1F}"/>
              </a:ext>
            </a:extLst>
          </p:cNvPr>
          <p:cNvGraphicFramePr>
            <a:graphicFrameLocks noChangeAspect="1"/>
          </p:cNvGraphicFramePr>
          <p:nvPr>
            <p:extLst>
              <p:ext uri="{D42A27DB-BD31-4B8C-83A1-F6EECF244321}">
                <p14:modId xmlns:p14="http://schemas.microsoft.com/office/powerpoint/2010/main" val="3475335429"/>
              </p:ext>
            </p:extLst>
          </p:nvPr>
        </p:nvGraphicFramePr>
        <p:xfrm>
          <a:off x="246732" y="3262698"/>
          <a:ext cx="5383212" cy="554038"/>
        </p:xfrm>
        <a:graphic>
          <a:graphicData uri="http://schemas.openxmlformats.org/presentationml/2006/ole">
            <mc:AlternateContent xmlns:mc="http://schemas.openxmlformats.org/markup-compatibility/2006">
              <mc:Choice xmlns:v="urn:schemas-microsoft-com:vml" Requires="v">
                <p:oleObj name="Equation" r:id="rId2" imgW="4203360" imgH="431640" progId="Equation.DSMT4">
                  <p:embed/>
                </p:oleObj>
              </mc:Choice>
              <mc:Fallback>
                <p:oleObj name="Equation" r:id="rId2" imgW="4203360" imgH="431640" progId="Equation.DSMT4">
                  <p:embed/>
                  <p:pic>
                    <p:nvPicPr>
                      <p:cNvPr id="5" name="Object 4">
                        <a:extLst>
                          <a:ext uri="{FF2B5EF4-FFF2-40B4-BE49-F238E27FC236}">
                            <a16:creationId xmlns:a16="http://schemas.microsoft.com/office/drawing/2014/main" id="{3981624B-972A-4A2A-9D93-AC24D2C9CE1F}"/>
                          </a:ext>
                        </a:extLst>
                      </p:cNvPr>
                      <p:cNvPicPr>
                        <a:picLocks noChangeAspect="1" noChangeArrowheads="1"/>
                      </p:cNvPicPr>
                      <p:nvPr/>
                    </p:nvPicPr>
                    <p:blipFill>
                      <a:blip r:embed="rId3"/>
                      <a:srcRect/>
                      <a:stretch>
                        <a:fillRect/>
                      </a:stretch>
                    </p:blipFill>
                    <p:spPr bwMode="auto">
                      <a:xfrm>
                        <a:off x="246732" y="3262698"/>
                        <a:ext cx="5383212" cy="554038"/>
                      </a:xfrm>
                      <a:prstGeom prst="rect">
                        <a:avLst/>
                      </a:prstGeom>
                      <a:noFill/>
                      <a:ln>
                        <a:solidFill>
                          <a:schemeClr val="tx2">
                            <a:lumMod val="50000"/>
                          </a:schemeClr>
                        </a:solidFill>
                      </a:ln>
                    </p:spPr>
                  </p:pic>
                </p:oleObj>
              </mc:Fallback>
            </mc:AlternateContent>
          </a:graphicData>
        </a:graphic>
      </p:graphicFrame>
      <p:graphicFrame>
        <p:nvGraphicFramePr>
          <p:cNvPr id="14" name="Object 13">
            <a:extLst>
              <a:ext uri="{FF2B5EF4-FFF2-40B4-BE49-F238E27FC236}">
                <a16:creationId xmlns:a16="http://schemas.microsoft.com/office/drawing/2014/main" id="{DB1169F6-0A28-4A2E-8AEC-4DAC8206B3D1}"/>
              </a:ext>
            </a:extLst>
          </p:cNvPr>
          <p:cNvGraphicFramePr>
            <a:graphicFrameLocks noChangeAspect="1"/>
          </p:cNvGraphicFramePr>
          <p:nvPr>
            <p:extLst>
              <p:ext uri="{D42A27DB-BD31-4B8C-83A1-F6EECF244321}">
                <p14:modId xmlns:p14="http://schemas.microsoft.com/office/powerpoint/2010/main" val="110432063"/>
              </p:ext>
            </p:extLst>
          </p:nvPr>
        </p:nvGraphicFramePr>
        <p:xfrm>
          <a:off x="293867" y="2321923"/>
          <a:ext cx="2091114" cy="625687"/>
        </p:xfrm>
        <a:graphic>
          <a:graphicData uri="http://schemas.openxmlformats.org/presentationml/2006/ole">
            <mc:AlternateContent xmlns:mc="http://schemas.openxmlformats.org/markup-compatibility/2006">
              <mc:Choice xmlns:v="urn:schemas-microsoft-com:vml" Requires="v">
                <p:oleObj name="Equation" r:id="rId4" imgW="1612800" imgH="482400" progId="Equation.DSMT4">
                  <p:embed/>
                </p:oleObj>
              </mc:Choice>
              <mc:Fallback>
                <p:oleObj name="Equation" r:id="rId4" imgW="1612800" imgH="482400" progId="Equation.DSMT4">
                  <p:embed/>
                  <p:pic>
                    <p:nvPicPr>
                      <p:cNvPr id="14" name="Object 13">
                        <a:extLst>
                          <a:ext uri="{FF2B5EF4-FFF2-40B4-BE49-F238E27FC236}">
                            <a16:creationId xmlns:a16="http://schemas.microsoft.com/office/drawing/2014/main" id="{DB1169F6-0A28-4A2E-8AEC-4DAC8206B3D1}"/>
                          </a:ext>
                        </a:extLst>
                      </p:cNvPr>
                      <p:cNvPicPr/>
                      <p:nvPr/>
                    </p:nvPicPr>
                    <p:blipFill>
                      <a:blip r:embed="rId5"/>
                      <a:stretch>
                        <a:fillRect/>
                      </a:stretch>
                    </p:blipFill>
                    <p:spPr>
                      <a:xfrm>
                        <a:off x="293867" y="2321923"/>
                        <a:ext cx="2091114" cy="625687"/>
                      </a:xfrm>
                      <a:prstGeom prst="rect">
                        <a:avLst/>
                      </a:prstGeom>
                      <a:ln>
                        <a:solidFill>
                          <a:schemeClr val="tx2">
                            <a:lumMod val="50000"/>
                          </a:schemeClr>
                        </a:solidFill>
                      </a:ln>
                    </p:spPr>
                  </p:pic>
                </p:oleObj>
              </mc:Fallback>
            </mc:AlternateContent>
          </a:graphicData>
        </a:graphic>
      </p:graphicFrame>
      <p:graphicFrame>
        <p:nvGraphicFramePr>
          <p:cNvPr id="15" name="Object 14">
            <a:extLst>
              <a:ext uri="{FF2B5EF4-FFF2-40B4-BE49-F238E27FC236}">
                <a16:creationId xmlns:a16="http://schemas.microsoft.com/office/drawing/2014/main" id="{91B8BF3D-233F-4A06-BE47-996F59D4D3B4}"/>
              </a:ext>
            </a:extLst>
          </p:cNvPr>
          <p:cNvGraphicFramePr>
            <a:graphicFrameLocks noChangeAspect="1"/>
          </p:cNvGraphicFramePr>
          <p:nvPr>
            <p:extLst>
              <p:ext uri="{D42A27DB-BD31-4B8C-83A1-F6EECF244321}">
                <p14:modId xmlns:p14="http://schemas.microsoft.com/office/powerpoint/2010/main" val="1129003973"/>
              </p:ext>
            </p:extLst>
          </p:nvPr>
        </p:nvGraphicFramePr>
        <p:xfrm>
          <a:off x="246732" y="4170456"/>
          <a:ext cx="2846388" cy="554038"/>
        </p:xfrm>
        <a:graphic>
          <a:graphicData uri="http://schemas.openxmlformats.org/presentationml/2006/ole">
            <mc:AlternateContent xmlns:mc="http://schemas.openxmlformats.org/markup-compatibility/2006">
              <mc:Choice xmlns:v="urn:schemas-microsoft-com:vml" Requires="v">
                <p:oleObj name="Equation" r:id="rId6" imgW="2222280" imgH="431640" progId="Equation.DSMT4">
                  <p:embed/>
                </p:oleObj>
              </mc:Choice>
              <mc:Fallback>
                <p:oleObj name="Equation" r:id="rId6" imgW="2222280" imgH="431640" progId="Equation.DSMT4">
                  <p:embed/>
                  <p:pic>
                    <p:nvPicPr>
                      <p:cNvPr id="15" name="Object 14">
                        <a:extLst>
                          <a:ext uri="{FF2B5EF4-FFF2-40B4-BE49-F238E27FC236}">
                            <a16:creationId xmlns:a16="http://schemas.microsoft.com/office/drawing/2014/main" id="{91B8BF3D-233F-4A06-BE47-996F59D4D3B4}"/>
                          </a:ext>
                        </a:extLst>
                      </p:cNvPr>
                      <p:cNvPicPr>
                        <a:picLocks noChangeAspect="1" noChangeArrowheads="1"/>
                      </p:cNvPicPr>
                      <p:nvPr/>
                    </p:nvPicPr>
                    <p:blipFill>
                      <a:blip r:embed="rId7"/>
                      <a:srcRect/>
                      <a:stretch>
                        <a:fillRect/>
                      </a:stretch>
                    </p:blipFill>
                    <p:spPr bwMode="auto">
                      <a:xfrm>
                        <a:off x="246732" y="4170456"/>
                        <a:ext cx="2846388" cy="554038"/>
                      </a:xfrm>
                      <a:prstGeom prst="rect">
                        <a:avLst/>
                      </a:prstGeom>
                      <a:noFill/>
                      <a:ln>
                        <a:solidFill>
                          <a:schemeClr val="tx2">
                            <a:lumMod val="50000"/>
                          </a:schemeClr>
                        </a:solidFill>
                      </a:ln>
                    </p:spPr>
                  </p:pic>
                </p:oleObj>
              </mc:Fallback>
            </mc:AlternateContent>
          </a:graphicData>
        </a:graphic>
      </p:graphicFrame>
      <p:sp>
        <p:nvSpPr>
          <p:cNvPr id="17" name="TextBox 16">
            <a:extLst>
              <a:ext uri="{FF2B5EF4-FFF2-40B4-BE49-F238E27FC236}">
                <a16:creationId xmlns:a16="http://schemas.microsoft.com/office/drawing/2014/main" id="{49BEF195-4A12-46C2-A2CE-75D0B4A99D4D}"/>
              </a:ext>
            </a:extLst>
          </p:cNvPr>
          <p:cNvSpPr txBox="1"/>
          <p:nvPr/>
        </p:nvSpPr>
        <p:spPr>
          <a:xfrm>
            <a:off x="8018611" y="5209611"/>
            <a:ext cx="3492973" cy="307777"/>
          </a:xfrm>
          <a:prstGeom prst="rect">
            <a:avLst/>
          </a:prstGeom>
          <a:noFill/>
        </p:spPr>
        <p:txBody>
          <a:bodyPr wrap="square" rtlCol="0">
            <a:spAutoFit/>
          </a:bodyPr>
          <a:lstStyle/>
          <a:p>
            <a:r>
              <a:rPr lang="en-US" sz="1400"/>
              <a:t>Two variables A, B are </a:t>
            </a:r>
            <a:r>
              <a:rPr lang="en-US" sz="1400" b="1"/>
              <a:t>independent</a:t>
            </a:r>
            <a:r>
              <a:rPr lang="en-US" sz="1400"/>
              <a:t>, if:</a:t>
            </a:r>
          </a:p>
        </p:txBody>
      </p:sp>
      <p:graphicFrame>
        <p:nvGraphicFramePr>
          <p:cNvPr id="18" name="Object 17">
            <a:extLst>
              <a:ext uri="{FF2B5EF4-FFF2-40B4-BE49-F238E27FC236}">
                <a16:creationId xmlns:a16="http://schemas.microsoft.com/office/drawing/2014/main" id="{5EDE2F9E-183C-44CD-9893-08469C303FF3}"/>
              </a:ext>
            </a:extLst>
          </p:cNvPr>
          <p:cNvGraphicFramePr>
            <a:graphicFrameLocks noChangeAspect="1"/>
          </p:cNvGraphicFramePr>
          <p:nvPr>
            <p:extLst>
              <p:ext uri="{D42A27DB-BD31-4B8C-83A1-F6EECF244321}">
                <p14:modId xmlns:p14="http://schemas.microsoft.com/office/powerpoint/2010/main" val="1505726951"/>
              </p:ext>
            </p:extLst>
          </p:nvPr>
        </p:nvGraphicFramePr>
        <p:xfrm>
          <a:off x="8137607" y="5589282"/>
          <a:ext cx="1445856" cy="257181"/>
        </p:xfrm>
        <a:graphic>
          <a:graphicData uri="http://schemas.openxmlformats.org/presentationml/2006/ole">
            <mc:AlternateContent xmlns:mc="http://schemas.openxmlformats.org/markup-compatibility/2006">
              <mc:Choice xmlns:v="urn:schemas-microsoft-com:vml" Requires="v">
                <p:oleObj name="Equation" r:id="rId8" imgW="1143000" imgH="203040" progId="Equation.DSMT4">
                  <p:embed/>
                </p:oleObj>
              </mc:Choice>
              <mc:Fallback>
                <p:oleObj name="Equation" r:id="rId8" imgW="1143000" imgH="203040" progId="Equation.DSMT4">
                  <p:embed/>
                  <p:pic>
                    <p:nvPicPr>
                      <p:cNvPr id="18" name="Object 17">
                        <a:extLst>
                          <a:ext uri="{FF2B5EF4-FFF2-40B4-BE49-F238E27FC236}">
                            <a16:creationId xmlns:a16="http://schemas.microsoft.com/office/drawing/2014/main" id="{5EDE2F9E-183C-44CD-9893-08469C303FF3}"/>
                          </a:ext>
                        </a:extLst>
                      </p:cNvPr>
                      <p:cNvPicPr>
                        <a:picLocks noChangeAspect="1" noChangeArrowheads="1"/>
                      </p:cNvPicPr>
                      <p:nvPr/>
                    </p:nvPicPr>
                    <p:blipFill>
                      <a:blip r:embed="rId9"/>
                      <a:srcRect/>
                      <a:stretch>
                        <a:fillRect/>
                      </a:stretch>
                    </p:blipFill>
                    <p:spPr bwMode="auto">
                      <a:xfrm>
                        <a:off x="8137607" y="5589282"/>
                        <a:ext cx="1445856" cy="257181"/>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6885C30-6FB8-4575-95B2-AD5485860A7E}"/>
              </a:ext>
            </a:extLst>
          </p:cNvPr>
          <p:cNvSpPr txBox="1"/>
          <p:nvPr/>
        </p:nvSpPr>
        <p:spPr>
          <a:xfrm>
            <a:off x="8063135" y="5911175"/>
            <a:ext cx="3492973" cy="523220"/>
          </a:xfrm>
          <a:prstGeom prst="rect">
            <a:avLst/>
          </a:prstGeom>
          <a:noFill/>
        </p:spPr>
        <p:txBody>
          <a:bodyPr wrap="square" rtlCol="0">
            <a:spAutoFit/>
          </a:bodyPr>
          <a:lstStyle/>
          <a:p>
            <a:r>
              <a:rPr lang="en-US" sz="1400"/>
              <a:t>Which would imply P(a|b) = P(a), i.e., b has no effect on the probability of a’s occurrence.  </a:t>
            </a:r>
          </a:p>
        </p:txBody>
      </p:sp>
      <p:sp>
        <p:nvSpPr>
          <p:cNvPr id="2" name="Freeform: Shape 1">
            <a:extLst>
              <a:ext uri="{FF2B5EF4-FFF2-40B4-BE49-F238E27FC236}">
                <a16:creationId xmlns:a16="http://schemas.microsoft.com/office/drawing/2014/main" id="{16568019-662C-4C48-9C29-3DEB4405F40E}"/>
              </a:ext>
            </a:extLst>
          </p:cNvPr>
          <p:cNvSpPr/>
          <p:nvPr/>
        </p:nvSpPr>
        <p:spPr>
          <a:xfrm flipV="1">
            <a:off x="3318234" y="4912054"/>
            <a:ext cx="4458878" cy="523220"/>
          </a:xfrm>
          <a:custGeom>
            <a:avLst/>
            <a:gdLst>
              <a:gd name="connsiteX0" fmla="*/ 0 w 4524866"/>
              <a:gd name="connsiteY0" fmla="*/ 754144 h 763571"/>
              <a:gd name="connsiteX1" fmla="*/ 1282045 w 4524866"/>
              <a:gd name="connsiteY1" fmla="*/ 763571 h 763571"/>
              <a:gd name="connsiteX2" fmla="*/ 2545237 w 4524866"/>
              <a:gd name="connsiteY2" fmla="*/ 754144 h 763571"/>
              <a:gd name="connsiteX3" fmla="*/ 2818615 w 4524866"/>
              <a:gd name="connsiteY3" fmla="*/ 725863 h 763571"/>
              <a:gd name="connsiteX4" fmla="*/ 3091992 w 4524866"/>
              <a:gd name="connsiteY4" fmla="*/ 707010 h 763571"/>
              <a:gd name="connsiteX5" fmla="*/ 3544478 w 4524866"/>
              <a:gd name="connsiteY5" fmla="*/ 641022 h 763571"/>
              <a:gd name="connsiteX6" fmla="*/ 3619893 w 4524866"/>
              <a:gd name="connsiteY6" fmla="*/ 631595 h 763571"/>
              <a:gd name="connsiteX7" fmla="*/ 3770722 w 4524866"/>
              <a:gd name="connsiteY7" fmla="*/ 593888 h 763571"/>
              <a:gd name="connsiteX8" fmla="*/ 3808429 w 4524866"/>
              <a:gd name="connsiteY8" fmla="*/ 575035 h 763571"/>
              <a:gd name="connsiteX9" fmla="*/ 3846136 w 4524866"/>
              <a:gd name="connsiteY9" fmla="*/ 565608 h 763571"/>
              <a:gd name="connsiteX10" fmla="*/ 3912124 w 4524866"/>
              <a:gd name="connsiteY10" fmla="*/ 546754 h 763571"/>
              <a:gd name="connsiteX11" fmla="*/ 3978111 w 4524866"/>
              <a:gd name="connsiteY11" fmla="*/ 490193 h 763571"/>
              <a:gd name="connsiteX12" fmla="*/ 4006392 w 4524866"/>
              <a:gd name="connsiteY12" fmla="*/ 461913 h 763571"/>
              <a:gd name="connsiteX13" fmla="*/ 4053526 w 4524866"/>
              <a:gd name="connsiteY13" fmla="*/ 424206 h 763571"/>
              <a:gd name="connsiteX14" fmla="*/ 4119513 w 4524866"/>
              <a:gd name="connsiteY14" fmla="*/ 358218 h 763571"/>
              <a:gd name="connsiteX15" fmla="*/ 4157221 w 4524866"/>
              <a:gd name="connsiteY15" fmla="*/ 320511 h 763571"/>
              <a:gd name="connsiteX16" fmla="*/ 4223208 w 4524866"/>
              <a:gd name="connsiteY16" fmla="*/ 273377 h 763571"/>
              <a:gd name="connsiteX17" fmla="*/ 4251489 w 4524866"/>
              <a:gd name="connsiteY17" fmla="*/ 245096 h 763571"/>
              <a:gd name="connsiteX18" fmla="*/ 4308050 w 4524866"/>
              <a:gd name="connsiteY18" fmla="*/ 207389 h 763571"/>
              <a:gd name="connsiteX19" fmla="*/ 4326903 w 4524866"/>
              <a:gd name="connsiteY19" fmla="*/ 179109 h 763571"/>
              <a:gd name="connsiteX20" fmla="*/ 4411744 w 4524866"/>
              <a:gd name="connsiteY20" fmla="*/ 113121 h 763571"/>
              <a:gd name="connsiteX21" fmla="*/ 4477732 w 4524866"/>
              <a:gd name="connsiteY21" fmla="*/ 47134 h 763571"/>
              <a:gd name="connsiteX22" fmla="*/ 4496586 w 4524866"/>
              <a:gd name="connsiteY22" fmla="*/ 18853 h 763571"/>
              <a:gd name="connsiteX23" fmla="*/ 4524866 w 4524866"/>
              <a:gd name="connsiteY23" fmla="*/ 0 h 76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24866" h="763571">
                <a:moveTo>
                  <a:pt x="0" y="754144"/>
                </a:moveTo>
                <a:lnTo>
                  <a:pt x="1282045" y="763571"/>
                </a:lnTo>
                <a:lnTo>
                  <a:pt x="2545237" y="754144"/>
                </a:lnTo>
                <a:cubicBezTo>
                  <a:pt x="2636822" y="751896"/>
                  <a:pt x="2727341" y="733731"/>
                  <a:pt x="2818615" y="725863"/>
                </a:cubicBezTo>
                <a:cubicBezTo>
                  <a:pt x="2909620" y="718018"/>
                  <a:pt x="3001039" y="715432"/>
                  <a:pt x="3091992" y="707010"/>
                </a:cubicBezTo>
                <a:cubicBezTo>
                  <a:pt x="3335819" y="684433"/>
                  <a:pt x="3309677" y="678893"/>
                  <a:pt x="3544478" y="641022"/>
                </a:cubicBezTo>
                <a:cubicBezTo>
                  <a:pt x="3569489" y="636988"/>
                  <a:pt x="3594945" y="635998"/>
                  <a:pt x="3619893" y="631595"/>
                </a:cubicBezTo>
                <a:cubicBezTo>
                  <a:pt x="3651397" y="626036"/>
                  <a:pt x="3736630" y="606285"/>
                  <a:pt x="3770722" y="593888"/>
                </a:cubicBezTo>
                <a:cubicBezTo>
                  <a:pt x="3783928" y="589086"/>
                  <a:pt x="3795271" y="579969"/>
                  <a:pt x="3808429" y="575035"/>
                </a:cubicBezTo>
                <a:cubicBezTo>
                  <a:pt x="3820560" y="570486"/>
                  <a:pt x="3833679" y="569167"/>
                  <a:pt x="3846136" y="565608"/>
                </a:cubicBezTo>
                <a:cubicBezTo>
                  <a:pt x="3940803" y="538560"/>
                  <a:pt x="3794248" y="576224"/>
                  <a:pt x="3912124" y="546754"/>
                </a:cubicBezTo>
                <a:cubicBezTo>
                  <a:pt x="4025403" y="433475"/>
                  <a:pt x="3891979" y="561969"/>
                  <a:pt x="3978111" y="490193"/>
                </a:cubicBezTo>
                <a:cubicBezTo>
                  <a:pt x="3988353" y="481658"/>
                  <a:pt x="3996359" y="470692"/>
                  <a:pt x="4006392" y="461913"/>
                </a:cubicBezTo>
                <a:cubicBezTo>
                  <a:pt x="4021534" y="448664"/>
                  <a:pt x="4038694" y="437802"/>
                  <a:pt x="4053526" y="424206"/>
                </a:cubicBezTo>
                <a:cubicBezTo>
                  <a:pt x="4076456" y="403186"/>
                  <a:pt x="4097517" y="380214"/>
                  <a:pt x="4119513" y="358218"/>
                </a:cubicBezTo>
                <a:cubicBezTo>
                  <a:pt x="4132082" y="345649"/>
                  <a:pt x="4142431" y="330371"/>
                  <a:pt x="4157221" y="320511"/>
                </a:cubicBezTo>
                <a:cubicBezTo>
                  <a:pt x="4179599" y="305592"/>
                  <a:pt x="4202750" y="290912"/>
                  <a:pt x="4223208" y="273377"/>
                </a:cubicBezTo>
                <a:cubicBezTo>
                  <a:pt x="4233330" y="264701"/>
                  <a:pt x="4240966" y="253281"/>
                  <a:pt x="4251489" y="245096"/>
                </a:cubicBezTo>
                <a:cubicBezTo>
                  <a:pt x="4269375" y="231185"/>
                  <a:pt x="4308050" y="207389"/>
                  <a:pt x="4308050" y="207389"/>
                </a:cubicBezTo>
                <a:cubicBezTo>
                  <a:pt x="4314334" y="197962"/>
                  <a:pt x="4318520" y="186730"/>
                  <a:pt x="4326903" y="179109"/>
                </a:cubicBezTo>
                <a:cubicBezTo>
                  <a:pt x="4353413" y="155009"/>
                  <a:pt x="4390247" y="141783"/>
                  <a:pt x="4411744" y="113121"/>
                </a:cubicBezTo>
                <a:cubicBezTo>
                  <a:pt x="4449452" y="62845"/>
                  <a:pt x="4427456" y="84841"/>
                  <a:pt x="4477732" y="47134"/>
                </a:cubicBezTo>
                <a:cubicBezTo>
                  <a:pt x="4484017" y="37707"/>
                  <a:pt x="4488575" y="26864"/>
                  <a:pt x="4496586" y="18853"/>
                </a:cubicBezTo>
                <a:cubicBezTo>
                  <a:pt x="4504597" y="10842"/>
                  <a:pt x="4524866" y="0"/>
                  <a:pt x="452486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FF406F6-8967-49C0-A39F-E8DB601DCAE7}"/>
              </a:ext>
            </a:extLst>
          </p:cNvPr>
          <p:cNvSpPr txBox="1"/>
          <p:nvPr/>
        </p:nvSpPr>
        <p:spPr>
          <a:xfrm>
            <a:off x="3318234" y="4033186"/>
            <a:ext cx="4572001" cy="738664"/>
          </a:xfrm>
          <a:prstGeom prst="rect">
            <a:avLst/>
          </a:prstGeom>
          <a:noFill/>
        </p:spPr>
        <p:txBody>
          <a:bodyPr wrap="square" rtlCol="0">
            <a:spAutoFit/>
          </a:bodyPr>
          <a:lstStyle/>
          <a:p>
            <a:r>
              <a:rPr lang="en-US" sz="1400"/>
              <a:t>So observe we have a formula for the joint probability distribution of multiple variables in terms of conditional probabilities – has application to Bayesian networks.</a:t>
            </a:r>
            <a:endParaRPr lang="en-US"/>
          </a:p>
        </p:txBody>
      </p:sp>
      <p:graphicFrame>
        <p:nvGraphicFramePr>
          <p:cNvPr id="20" name="Object 19">
            <a:extLst>
              <a:ext uri="{FF2B5EF4-FFF2-40B4-BE49-F238E27FC236}">
                <a16:creationId xmlns:a16="http://schemas.microsoft.com/office/drawing/2014/main" id="{1B52D675-9F53-416F-B8F2-7885D27F5CB6}"/>
              </a:ext>
            </a:extLst>
          </p:cNvPr>
          <p:cNvGraphicFramePr>
            <a:graphicFrameLocks noChangeAspect="1"/>
          </p:cNvGraphicFramePr>
          <p:nvPr>
            <p:extLst>
              <p:ext uri="{D42A27DB-BD31-4B8C-83A1-F6EECF244321}">
                <p14:modId xmlns:p14="http://schemas.microsoft.com/office/powerpoint/2010/main" val="3058660750"/>
              </p:ext>
            </p:extLst>
          </p:nvPr>
        </p:nvGraphicFramePr>
        <p:xfrm>
          <a:off x="293867" y="1493520"/>
          <a:ext cx="1693862" cy="558800"/>
        </p:xfrm>
        <a:graphic>
          <a:graphicData uri="http://schemas.openxmlformats.org/presentationml/2006/ole">
            <mc:AlternateContent xmlns:mc="http://schemas.openxmlformats.org/markup-compatibility/2006">
              <mc:Choice xmlns:v="urn:schemas-microsoft-com:vml" Requires="v">
                <p:oleObj name="Equation" r:id="rId10" imgW="1307880" imgH="431640" progId="Equation.DSMT4">
                  <p:embed/>
                </p:oleObj>
              </mc:Choice>
              <mc:Fallback>
                <p:oleObj name="Equation" r:id="rId10" imgW="1307880" imgH="431640" progId="Equation.DSMT4">
                  <p:embed/>
                  <p:pic>
                    <p:nvPicPr>
                      <p:cNvPr id="14" name="Object 13">
                        <a:extLst>
                          <a:ext uri="{FF2B5EF4-FFF2-40B4-BE49-F238E27FC236}">
                            <a16:creationId xmlns:a16="http://schemas.microsoft.com/office/drawing/2014/main" id="{DB1169F6-0A28-4A2E-8AEC-4DAC8206B3D1}"/>
                          </a:ext>
                        </a:extLst>
                      </p:cNvPr>
                      <p:cNvPicPr/>
                      <p:nvPr/>
                    </p:nvPicPr>
                    <p:blipFill>
                      <a:blip r:embed="rId11"/>
                      <a:stretch>
                        <a:fillRect/>
                      </a:stretch>
                    </p:blipFill>
                    <p:spPr>
                      <a:xfrm>
                        <a:off x="293867" y="1493520"/>
                        <a:ext cx="1693862" cy="558800"/>
                      </a:xfrm>
                      <a:prstGeom prst="rect">
                        <a:avLst/>
                      </a:prstGeom>
                      <a:ln>
                        <a:solidFill>
                          <a:schemeClr val="tx2">
                            <a:lumMod val="50000"/>
                          </a:schemeClr>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3" name="Ink 2">
                <a:extLst>
                  <a:ext uri="{FF2B5EF4-FFF2-40B4-BE49-F238E27FC236}">
                    <a16:creationId xmlns:a16="http://schemas.microsoft.com/office/drawing/2014/main" id="{E426DA91-196C-4180-9A9C-CE2B0324A641}"/>
                  </a:ext>
                </a:extLst>
              </p14:cNvPr>
              <p14:cNvContentPartPr/>
              <p14:nvPr/>
            </p14:nvContentPartPr>
            <p14:xfrm>
              <a:off x="602993" y="4816652"/>
              <a:ext cx="157320" cy="909360"/>
            </p14:xfrm>
          </p:contentPart>
        </mc:Choice>
        <mc:Fallback xmlns="">
          <p:pic>
            <p:nvPicPr>
              <p:cNvPr id="3" name="Ink 2">
                <a:extLst>
                  <a:ext uri="{FF2B5EF4-FFF2-40B4-BE49-F238E27FC236}">
                    <a16:creationId xmlns:a16="http://schemas.microsoft.com/office/drawing/2014/main" id="{E426DA91-196C-4180-9A9C-CE2B0324A641}"/>
                  </a:ext>
                </a:extLst>
              </p:cNvPr>
              <p:cNvPicPr/>
              <p:nvPr/>
            </p:nvPicPr>
            <p:blipFill>
              <a:blip r:embed="rId14"/>
              <a:stretch>
                <a:fillRect/>
              </a:stretch>
            </p:blipFill>
            <p:spPr>
              <a:xfrm>
                <a:off x="593993" y="4807652"/>
                <a:ext cx="174960" cy="927000"/>
              </a:xfrm>
              <a:prstGeom prst="rect">
                <a:avLst/>
              </a:prstGeom>
            </p:spPr>
          </p:pic>
        </mc:Fallback>
      </mc:AlternateContent>
      <p:sp>
        <p:nvSpPr>
          <p:cNvPr id="7" name="TextBox 6">
            <a:extLst>
              <a:ext uri="{FF2B5EF4-FFF2-40B4-BE49-F238E27FC236}">
                <a16:creationId xmlns:a16="http://schemas.microsoft.com/office/drawing/2014/main" id="{B09561E9-EBD0-495D-ABBA-A8B3580429D4}"/>
              </a:ext>
            </a:extLst>
          </p:cNvPr>
          <p:cNvSpPr txBox="1"/>
          <p:nvPr/>
        </p:nvSpPr>
        <p:spPr>
          <a:xfrm>
            <a:off x="941006" y="5192463"/>
            <a:ext cx="5272409" cy="954107"/>
          </a:xfrm>
          <a:prstGeom prst="rect">
            <a:avLst/>
          </a:prstGeom>
          <a:noFill/>
        </p:spPr>
        <p:txBody>
          <a:bodyPr wrap="square" rtlCol="0">
            <a:spAutoFit/>
          </a:bodyPr>
          <a:lstStyle/>
          <a:p>
            <a:r>
              <a:rPr lang="en-US" sz="1400"/>
              <a:t>P(xy) is same as what we normally designiate P(x,y) in other contexts.  And P(xyz) is P(x,y,z).  Looks like everything of interest follows from knowledge of P(x,y).  We can get P(x) = ∫P(x,y)dy.  And P(x or y) = P(x) + P(y) – P(x,y).  And P(x|y) = P(x,y)/P(y), etc.  </a:t>
            </a:r>
          </a:p>
        </p:txBody>
      </p:sp>
    </p:spTree>
    <p:extLst>
      <p:ext uri="{BB962C8B-B14F-4D97-AF65-F5344CB8AC3E}">
        <p14:creationId xmlns:p14="http://schemas.microsoft.com/office/powerpoint/2010/main" val="3361945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21189" y="1001938"/>
            <a:ext cx="7122292" cy="584775"/>
          </a:xfrm>
          <a:prstGeom prst="rect">
            <a:avLst/>
          </a:prstGeom>
        </p:spPr>
        <p:txBody>
          <a:bodyPr wrap="square">
            <a:spAutoFit/>
          </a:bodyPr>
          <a:lstStyle/>
          <a:p>
            <a:r>
              <a:rPr lang="en-US" b="1"/>
              <a:t>Event Composition Rules</a:t>
            </a:r>
            <a:endParaRPr lang="en-US" sz="1400" b="1"/>
          </a:p>
          <a:p>
            <a:r>
              <a:rPr lang="en-US" sz="1400"/>
              <a:t>Here’s some that I guess we should know.  Some follow from the Boolean stuff, we’ll note.</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189443" y="96337"/>
            <a:ext cx="3528879" cy="584775"/>
          </a:xfrm>
          <a:prstGeom prst="rect">
            <a:avLst/>
          </a:prstGeom>
          <a:noFill/>
        </p:spPr>
        <p:txBody>
          <a:bodyPr wrap="square" rtlCol="0">
            <a:spAutoFit/>
          </a:bodyPr>
          <a:lstStyle/>
          <a:p>
            <a:r>
              <a:rPr lang="en-US" sz="3200" b="1" u="sng">
                <a:solidFill>
                  <a:srgbClr val="FF0000"/>
                </a:solidFill>
              </a:rPr>
              <a:t>Event Composition</a:t>
            </a:r>
          </a:p>
        </p:txBody>
      </p:sp>
      <p:graphicFrame>
        <p:nvGraphicFramePr>
          <p:cNvPr id="3" name="Object 2">
            <a:extLst>
              <a:ext uri="{FF2B5EF4-FFF2-40B4-BE49-F238E27FC236}">
                <a16:creationId xmlns:a16="http://schemas.microsoft.com/office/drawing/2014/main" id="{A6CA7C33-9474-4B7A-B8C3-ADACCFED534B}"/>
              </a:ext>
            </a:extLst>
          </p:cNvPr>
          <p:cNvGraphicFramePr>
            <a:graphicFrameLocks noChangeAspect="1"/>
          </p:cNvGraphicFramePr>
          <p:nvPr>
            <p:extLst>
              <p:ext uri="{D42A27DB-BD31-4B8C-83A1-F6EECF244321}">
                <p14:modId xmlns:p14="http://schemas.microsoft.com/office/powerpoint/2010/main" val="3982050250"/>
              </p:ext>
            </p:extLst>
          </p:nvPr>
        </p:nvGraphicFramePr>
        <p:xfrm>
          <a:off x="2985473" y="3897222"/>
          <a:ext cx="1833988" cy="1642909"/>
        </p:xfrm>
        <a:graphic>
          <a:graphicData uri="http://schemas.openxmlformats.org/presentationml/2006/ole">
            <mc:AlternateContent xmlns:mc="http://schemas.openxmlformats.org/markup-compatibility/2006">
              <mc:Choice xmlns:v="urn:schemas-microsoft-com:vml" Requires="v">
                <p:oleObj name="Bitmap Image" r:id="rId2" imgW="2049840" imgH="1798200" progId="Paint.Picture">
                  <p:embed/>
                </p:oleObj>
              </mc:Choice>
              <mc:Fallback>
                <p:oleObj name="Bitmap Image" r:id="rId2" imgW="2049840" imgH="1798200" progId="Paint.Picture">
                  <p:embed/>
                  <p:pic>
                    <p:nvPicPr>
                      <p:cNvPr id="3" name="Object 2">
                        <a:extLst>
                          <a:ext uri="{FF2B5EF4-FFF2-40B4-BE49-F238E27FC236}">
                            <a16:creationId xmlns:a16="http://schemas.microsoft.com/office/drawing/2014/main" id="{A6CA7C33-9474-4B7A-B8C3-ADACCFED534B}"/>
                          </a:ext>
                        </a:extLst>
                      </p:cNvPr>
                      <p:cNvPicPr>
                        <a:picLocks noChangeAspect="1" noChangeArrowheads="1"/>
                      </p:cNvPicPr>
                      <p:nvPr/>
                    </p:nvPicPr>
                    <p:blipFill>
                      <a:blip r:embed="rId3"/>
                      <a:srcRect l="12808" t="13066" r="21315" b="19746"/>
                      <a:stretch>
                        <a:fillRect/>
                      </a:stretch>
                    </p:blipFill>
                    <p:spPr bwMode="auto">
                      <a:xfrm>
                        <a:off x="2985473" y="3897222"/>
                        <a:ext cx="1833988" cy="1642909"/>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3F6832DD-55C8-423B-B1CF-70EED7BB0CC9}"/>
              </a:ext>
            </a:extLst>
          </p:cNvPr>
          <p:cNvSpPr txBox="1"/>
          <p:nvPr/>
        </p:nvSpPr>
        <p:spPr>
          <a:xfrm>
            <a:off x="215224" y="4001736"/>
            <a:ext cx="2433708" cy="1384995"/>
          </a:xfrm>
          <a:prstGeom prst="rect">
            <a:avLst/>
          </a:prstGeom>
          <a:noFill/>
        </p:spPr>
        <p:txBody>
          <a:bodyPr wrap="square" rtlCol="0">
            <a:spAutoFit/>
          </a:bodyPr>
          <a:lstStyle/>
          <a:p>
            <a:r>
              <a:rPr lang="en-US" sz="1400"/>
              <a:t>We can visually represent Baye’s theorem with the diagram.  The quadrilaterals are all the a</a:t>
            </a:r>
            <a:r>
              <a:rPr lang="en-US" sz="1400" baseline="-25000"/>
              <a:t>j</a:t>
            </a:r>
            <a:r>
              <a:rPr lang="en-US" sz="1400"/>
              <a:t> that together form the universal set, and b is the even that happened.</a:t>
            </a:r>
          </a:p>
        </p:txBody>
      </p:sp>
      <p:sp>
        <p:nvSpPr>
          <p:cNvPr id="8" name="TextBox 7">
            <a:extLst>
              <a:ext uri="{FF2B5EF4-FFF2-40B4-BE49-F238E27FC236}">
                <a16:creationId xmlns:a16="http://schemas.microsoft.com/office/drawing/2014/main" id="{9E3F34D4-A087-4E45-955E-55E866CAF979}"/>
              </a:ext>
            </a:extLst>
          </p:cNvPr>
          <p:cNvSpPr txBox="1"/>
          <p:nvPr/>
        </p:nvSpPr>
        <p:spPr>
          <a:xfrm>
            <a:off x="5156002" y="3925503"/>
            <a:ext cx="2490890" cy="1169551"/>
          </a:xfrm>
          <a:prstGeom prst="rect">
            <a:avLst/>
          </a:prstGeom>
          <a:noFill/>
        </p:spPr>
        <p:txBody>
          <a:bodyPr wrap="square" rtlCol="0">
            <a:spAutoFit/>
          </a:bodyPr>
          <a:lstStyle/>
          <a:p>
            <a:r>
              <a:rPr lang="en-US" sz="1400"/>
              <a:t>a</a:t>
            </a:r>
            <a:r>
              <a:rPr lang="en-US" sz="1400" baseline="-25000"/>
              <a:t>i</a:t>
            </a:r>
            <a:r>
              <a:rPr lang="en-US" sz="1400"/>
              <a:t> are a complete set of events I guess.  Might help to remember the formula by noting it’s ‘unitless’, cause the fractions all cancel out.</a:t>
            </a:r>
            <a:endParaRPr lang="en-US"/>
          </a:p>
        </p:txBody>
      </p:sp>
      <p:graphicFrame>
        <p:nvGraphicFramePr>
          <p:cNvPr id="9" name="Object 8">
            <a:extLst>
              <a:ext uri="{FF2B5EF4-FFF2-40B4-BE49-F238E27FC236}">
                <a16:creationId xmlns:a16="http://schemas.microsoft.com/office/drawing/2014/main" id="{05327B5F-3C14-4C10-83CD-5068DF6A56C0}"/>
              </a:ext>
            </a:extLst>
          </p:cNvPr>
          <p:cNvGraphicFramePr>
            <a:graphicFrameLocks noChangeAspect="1"/>
          </p:cNvGraphicFramePr>
          <p:nvPr>
            <p:extLst>
              <p:ext uri="{D42A27DB-BD31-4B8C-83A1-F6EECF244321}">
                <p14:modId xmlns:p14="http://schemas.microsoft.com/office/powerpoint/2010/main" val="3465937053"/>
              </p:ext>
            </p:extLst>
          </p:nvPr>
        </p:nvGraphicFramePr>
        <p:xfrm>
          <a:off x="8216862" y="2628208"/>
          <a:ext cx="2120900" cy="255588"/>
        </p:xfrm>
        <a:graphic>
          <a:graphicData uri="http://schemas.openxmlformats.org/presentationml/2006/ole">
            <mc:AlternateContent xmlns:mc="http://schemas.openxmlformats.org/markup-compatibility/2006">
              <mc:Choice xmlns:v="urn:schemas-microsoft-com:vml" Requires="v">
                <p:oleObj name="Equation" r:id="rId4" imgW="1688760" imgH="203040" progId="Equation.DSMT4">
                  <p:embed/>
                </p:oleObj>
              </mc:Choice>
              <mc:Fallback>
                <p:oleObj name="Equation" r:id="rId4" imgW="1688760" imgH="203040" progId="Equation.DSMT4">
                  <p:embed/>
                  <p:pic>
                    <p:nvPicPr>
                      <p:cNvPr id="0" name=""/>
                      <p:cNvPicPr/>
                      <p:nvPr/>
                    </p:nvPicPr>
                    <p:blipFill>
                      <a:blip r:embed="rId5"/>
                      <a:stretch>
                        <a:fillRect/>
                      </a:stretch>
                    </p:blipFill>
                    <p:spPr>
                      <a:xfrm>
                        <a:off x="8216862" y="2628208"/>
                        <a:ext cx="2120900" cy="25558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19DC225-091F-472A-8966-0FDD6BBDEB93}"/>
              </a:ext>
            </a:extLst>
          </p:cNvPr>
          <p:cNvSpPr txBox="1"/>
          <p:nvPr/>
        </p:nvSpPr>
        <p:spPr>
          <a:xfrm>
            <a:off x="8103497" y="2027774"/>
            <a:ext cx="3492973" cy="523220"/>
          </a:xfrm>
          <a:prstGeom prst="rect">
            <a:avLst/>
          </a:prstGeom>
          <a:noFill/>
        </p:spPr>
        <p:txBody>
          <a:bodyPr wrap="square" rtlCol="0">
            <a:spAutoFit/>
          </a:bodyPr>
          <a:lstStyle/>
          <a:p>
            <a:r>
              <a:rPr lang="en-US" sz="1400"/>
              <a:t>Two variables A, B are </a:t>
            </a:r>
            <a:r>
              <a:rPr lang="en-US" sz="1400" b="1"/>
              <a:t>conditionally independent</a:t>
            </a:r>
            <a:r>
              <a:rPr lang="en-US" sz="1400"/>
              <a:t>, in the presence of C, if</a:t>
            </a:r>
          </a:p>
        </p:txBody>
      </p:sp>
      <p:sp>
        <p:nvSpPr>
          <p:cNvPr id="11" name="TextBox 10">
            <a:extLst>
              <a:ext uri="{FF2B5EF4-FFF2-40B4-BE49-F238E27FC236}">
                <a16:creationId xmlns:a16="http://schemas.microsoft.com/office/drawing/2014/main" id="{843724E9-1755-4C78-AF9B-BF1706E8420A}"/>
              </a:ext>
            </a:extLst>
          </p:cNvPr>
          <p:cNvSpPr txBox="1"/>
          <p:nvPr/>
        </p:nvSpPr>
        <p:spPr>
          <a:xfrm>
            <a:off x="8141205" y="2952074"/>
            <a:ext cx="3129699" cy="954107"/>
          </a:xfrm>
          <a:prstGeom prst="rect">
            <a:avLst/>
          </a:prstGeom>
          <a:noFill/>
        </p:spPr>
        <p:txBody>
          <a:bodyPr wrap="square" rtlCol="0">
            <a:spAutoFit/>
          </a:bodyPr>
          <a:lstStyle/>
          <a:p>
            <a:r>
              <a:rPr lang="en-US" sz="1400"/>
              <a:t>This is equivalent to the condition P(a|bc) = P(a|c). Which means that in the presence of c, b has no effect on the probability of a’s occurrence.</a:t>
            </a:r>
          </a:p>
        </p:txBody>
      </p:sp>
      <p:graphicFrame>
        <p:nvGraphicFramePr>
          <p:cNvPr id="16" name="Object 15">
            <a:extLst>
              <a:ext uri="{FF2B5EF4-FFF2-40B4-BE49-F238E27FC236}">
                <a16:creationId xmlns:a16="http://schemas.microsoft.com/office/drawing/2014/main" id="{B1B3225F-0055-443D-BB52-52A417EECF53}"/>
              </a:ext>
            </a:extLst>
          </p:cNvPr>
          <p:cNvGraphicFramePr>
            <a:graphicFrameLocks noChangeAspect="1"/>
          </p:cNvGraphicFramePr>
          <p:nvPr>
            <p:extLst>
              <p:ext uri="{D42A27DB-BD31-4B8C-83A1-F6EECF244321}">
                <p14:modId xmlns:p14="http://schemas.microsoft.com/office/powerpoint/2010/main" val="3226686063"/>
              </p:ext>
            </p:extLst>
          </p:nvPr>
        </p:nvGraphicFramePr>
        <p:xfrm>
          <a:off x="284439" y="2158924"/>
          <a:ext cx="6729103" cy="1325627"/>
        </p:xfrm>
        <a:graphic>
          <a:graphicData uri="http://schemas.openxmlformats.org/presentationml/2006/ole">
            <mc:AlternateContent xmlns:mc="http://schemas.openxmlformats.org/markup-compatibility/2006">
              <mc:Choice xmlns:v="urn:schemas-microsoft-com:vml" Requires="v">
                <p:oleObj name="Equation" r:id="rId6" imgW="5155920" imgH="1015920" progId="Equation.DSMT4">
                  <p:embed/>
                </p:oleObj>
              </mc:Choice>
              <mc:Fallback>
                <p:oleObj name="Equation" r:id="rId6" imgW="5155920" imgH="1015920" progId="Equation.DSMT4">
                  <p:embed/>
                  <p:pic>
                    <p:nvPicPr>
                      <p:cNvPr id="0" name=""/>
                      <p:cNvPicPr/>
                      <p:nvPr/>
                    </p:nvPicPr>
                    <p:blipFill>
                      <a:blip r:embed="rId7"/>
                      <a:stretch>
                        <a:fillRect/>
                      </a:stretch>
                    </p:blipFill>
                    <p:spPr>
                      <a:xfrm>
                        <a:off x="284439" y="2158924"/>
                        <a:ext cx="6729103" cy="1325627"/>
                      </a:xfrm>
                      <a:prstGeom prst="rect">
                        <a:avLst/>
                      </a:prstGeom>
                      <a:ln>
                        <a:solidFill>
                          <a:schemeClr val="tx2">
                            <a:lumMod val="50000"/>
                          </a:schemeClr>
                        </a:solidFill>
                      </a:ln>
                    </p:spPr>
                  </p:pic>
                </p:oleObj>
              </mc:Fallback>
            </mc:AlternateContent>
          </a:graphicData>
        </a:graphic>
      </p:graphicFrame>
      <p:sp>
        <p:nvSpPr>
          <p:cNvPr id="12" name="Freeform: Shape 11">
            <a:extLst>
              <a:ext uri="{FF2B5EF4-FFF2-40B4-BE49-F238E27FC236}">
                <a16:creationId xmlns:a16="http://schemas.microsoft.com/office/drawing/2014/main" id="{A8A3FD19-8E39-419E-B2B4-87A44E073C8A}"/>
              </a:ext>
            </a:extLst>
          </p:cNvPr>
          <p:cNvSpPr/>
          <p:nvPr/>
        </p:nvSpPr>
        <p:spPr>
          <a:xfrm>
            <a:off x="7126664" y="2426642"/>
            <a:ext cx="933254" cy="688636"/>
          </a:xfrm>
          <a:custGeom>
            <a:avLst/>
            <a:gdLst>
              <a:gd name="connsiteX0" fmla="*/ 0 w 933254"/>
              <a:gd name="connsiteY0" fmla="*/ 0 h 688636"/>
              <a:gd name="connsiteX1" fmla="*/ 94268 w 933254"/>
              <a:gd name="connsiteY1" fmla="*/ 18854 h 688636"/>
              <a:gd name="connsiteX2" fmla="*/ 188536 w 933254"/>
              <a:gd name="connsiteY2" fmla="*/ 37707 h 688636"/>
              <a:gd name="connsiteX3" fmla="*/ 226243 w 933254"/>
              <a:gd name="connsiteY3" fmla="*/ 56561 h 688636"/>
              <a:gd name="connsiteX4" fmla="*/ 254524 w 933254"/>
              <a:gd name="connsiteY4" fmla="*/ 65988 h 688636"/>
              <a:gd name="connsiteX5" fmla="*/ 311084 w 933254"/>
              <a:gd name="connsiteY5" fmla="*/ 131975 h 688636"/>
              <a:gd name="connsiteX6" fmla="*/ 358218 w 933254"/>
              <a:gd name="connsiteY6" fmla="*/ 207390 h 688636"/>
              <a:gd name="connsiteX7" fmla="*/ 395926 w 933254"/>
              <a:gd name="connsiteY7" fmla="*/ 301658 h 688636"/>
              <a:gd name="connsiteX8" fmla="*/ 414779 w 933254"/>
              <a:gd name="connsiteY8" fmla="*/ 329938 h 688636"/>
              <a:gd name="connsiteX9" fmla="*/ 424206 w 933254"/>
              <a:gd name="connsiteY9" fmla="*/ 358219 h 688636"/>
              <a:gd name="connsiteX10" fmla="*/ 443060 w 933254"/>
              <a:gd name="connsiteY10" fmla="*/ 386499 h 688636"/>
              <a:gd name="connsiteX11" fmla="*/ 452487 w 933254"/>
              <a:gd name="connsiteY11" fmla="*/ 414779 h 688636"/>
              <a:gd name="connsiteX12" fmla="*/ 509047 w 933254"/>
              <a:gd name="connsiteY12" fmla="*/ 471340 h 688636"/>
              <a:gd name="connsiteX13" fmla="*/ 575035 w 933254"/>
              <a:gd name="connsiteY13" fmla="*/ 527901 h 688636"/>
              <a:gd name="connsiteX14" fmla="*/ 603315 w 933254"/>
              <a:gd name="connsiteY14" fmla="*/ 537328 h 688636"/>
              <a:gd name="connsiteX15" fmla="*/ 669303 w 933254"/>
              <a:gd name="connsiteY15" fmla="*/ 584462 h 688636"/>
              <a:gd name="connsiteX16" fmla="*/ 754144 w 933254"/>
              <a:gd name="connsiteY16" fmla="*/ 622169 h 688636"/>
              <a:gd name="connsiteX17" fmla="*/ 838985 w 933254"/>
              <a:gd name="connsiteY17" fmla="*/ 659876 h 688636"/>
              <a:gd name="connsiteX18" fmla="*/ 876693 w 933254"/>
              <a:gd name="connsiteY18" fmla="*/ 669303 h 688636"/>
              <a:gd name="connsiteX19" fmla="*/ 933254 w 933254"/>
              <a:gd name="connsiteY19" fmla="*/ 688157 h 688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3254" h="688636">
                <a:moveTo>
                  <a:pt x="0" y="0"/>
                </a:moveTo>
                <a:cubicBezTo>
                  <a:pt x="31423" y="6285"/>
                  <a:pt x="62659" y="13586"/>
                  <a:pt x="94268" y="18854"/>
                </a:cubicBezTo>
                <a:cubicBezTo>
                  <a:pt x="113822" y="22113"/>
                  <a:pt x="166033" y="29268"/>
                  <a:pt x="188536" y="37707"/>
                </a:cubicBezTo>
                <a:cubicBezTo>
                  <a:pt x="201694" y="42641"/>
                  <a:pt x="213327" y="51025"/>
                  <a:pt x="226243" y="56561"/>
                </a:cubicBezTo>
                <a:cubicBezTo>
                  <a:pt x="235376" y="60475"/>
                  <a:pt x="245097" y="62846"/>
                  <a:pt x="254524" y="65988"/>
                </a:cubicBezTo>
                <a:cubicBezTo>
                  <a:pt x="283653" y="95117"/>
                  <a:pt x="286898" y="95696"/>
                  <a:pt x="311084" y="131975"/>
                </a:cubicBezTo>
                <a:cubicBezTo>
                  <a:pt x="327528" y="156641"/>
                  <a:pt x="348843" y="179267"/>
                  <a:pt x="358218" y="207390"/>
                </a:cubicBezTo>
                <a:cubicBezTo>
                  <a:pt x="373670" y="253743"/>
                  <a:pt x="373733" y="262820"/>
                  <a:pt x="395926" y="301658"/>
                </a:cubicBezTo>
                <a:cubicBezTo>
                  <a:pt x="401547" y="311495"/>
                  <a:pt x="409712" y="319805"/>
                  <a:pt x="414779" y="329938"/>
                </a:cubicBezTo>
                <a:cubicBezTo>
                  <a:pt x="419223" y="338826"/>
                  <a:pt x="419762" y="349331"/>
                  <a:pt x="424206" y="358219"/>
                </a:cubicBezTo>
                <a:cubicBezTo>
                  <a:pt x="429273" y="368352"/>
                  <a:pt x="437993" y="376366"/>
                  <a:pt x="443060" y="386499"/>
                </a:cubicBezTo>
                <a:cubicBezTo>
                  <a:pt x="447504" y="395387"/>
                  <a:pt x="446387" y="406935"/>
                  <a:pt x="452487" y="414779"/>
                </a:cubicBezTo>
                <a:cubicBezTo>
                  <a:pt x="468856" y="435825"/>
                  <a:pt x="490194" y="452486"/>
                  <a:pt x="509047" y="471340"/>
                </a:cubicBezTo>
                <a:cubicBezTo>
                  <a:pt x="531335" y="493628"/>
                  <a:pt x="546818" y="511777"/>
                  <a:pt x="575035" y="527901"/>
                </a:cubicBezTo>
                <a:cubicBezTo>
                  <a:pt x="583662" y="532831"/>
                  <a:pt x="593888" y="534186"/>
                  <a:pt x="603315" y="537328"/>
                </a:cubicBezTo>
                <a:cubicBezTo>
                  <a:pt x="619490" y="549459"/>
                  <a:pt x="650014" y="573439"/>
                  <a:pt x="669303" y="584462"/>
                </a:cubicBezTo>
                <a:cubicBezTo>
                  <a:pt x="709907" y="607664"/>
                  <a:pt x="708700" y="601971"/>
                  <a:pt x="754144" y="622169"/>
                </a:cubicBezTo>
                <a:cubicBezTo>
                  <a:pt x="803424" y="644072"/>
                  <a:pt x="783092" y="641246"/>
                  <a:pt x="838985" y="659876"/>
                </a:cubicBezTo>
                <a:cubicBezTo>
                  <a:pt x="851276" y="663973"/>
                  <a:pt x="864124" y="666161"/>
                  <a:pt x="876693" y="669303"/>
                </a:cubicBezTo>
                <a:cubicBezTo>
                  <a:pt x="912817" y="693386"/>
                  <a:pt x="893643" y="688157"/>
                  <a:pt x="933254" y="68815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165B160E-5B55-4E31-9B3B-480015DF5AF8}"/>
                  </a:ext>
                </a:extLst>
              </p14:cNvPr>
              <p14:cNvContentPartPr/>
              <p14:nvPr/>
            </p14:nvContentPartPr>
            <p14:xfrm>
              <a:off x="4091033" y="5027717"/>
              <a:ext cx="1056960" cy="1148400"/>
            </p14:xfrm>
          </p:contentPart>
        </mc:Choice>
        <mc:Fallback xmlns="">
          <p:pic>
            <p:nvPicPr>
              <p:cNvPr id="2" name="Ink 1">
                <a:extLst>
                  <a:ext uri="{FF2B5EF4-FFF2-40B4-BE49-F238E27FC236}">
                    <a16:creationId xmlns:a16="http://schemas.microsoft.com/office/drawing/2014/main" id="{165B160E-5B55-4E31-9B3B-480015DF5AF8}"/>
                  </a:ext>
                </a:extLst>
              </p:cNvPr>
              <p:cNvPicPr/>
              <p:nvPr/>
            </p:nvPicPr>
            <p:blipFill>
              <a:blip r:embed="rId9"/>
              <a:stretch>
                <a:fillRect/>
              </a:stretch>
            </p:blipFill>
            <p:spPr>
              <a:xfrm>
                <a:off x="4082033" y="5018717"/>
                <a:ext cx="1074600" cy="1166040"/>
              </a:xfrm>
              <a:prstGeom prst="rect">
                <a:avLst/>
              </a:prstGeom>
            </p:spPr>
          </p:pic>
        </mc:Fallback>
      </mc:AlternateContent>
      <p:sp>
        <p:nvSpPr>
          <p:cNvPr id="5" name="TextBox 4">
            <a:extLst>
              <a:ext uri="{FF2B5EF4-FFF2-40B4-BE49-F238E27FC236}">
                <a16:creationId xmlns:a16="http://schemas.microsoft.com/office/drawing/2014/main" id="{7D2FE3B7-B808-42F1-8E28-B432400039A1}"/>
              </a:ext>
            </a:extLst>
          </p:cNvPr>
          <p:cNvSpPr txBox="1"/>
          <p:nvPr/>
        </p:nvSpPr>
        <p:spPr>
          <a:xfrm>
            <a:off x="5290871" y="6022228"/>
            <a:ext cx="4415183" cy="307777"/>
          </a:xfrm>
          <a:prstGeom prst="rect">
            <a:avLst/>
          </a:prstGeom>
          <a:noFill/>
        </p:spPr>
        <p:txBody>
          <a:bodyPr wrap="none" rtlCol="0">
            <a:spAutoFit/>
          </a:bodyPr>
          <a:lstStyle/>
          <a:p>
            <a:r>
              <a:rPr lang="en-US" sz="1400"/>
              <a:t>Seems obvious from the picture that P(a</a:t>
            </a:r>
            <a:r>
              <a:rPr lang="en-US" sz="1400" baseline="-25000"/>
              <a:t>i</a:t>
            </a:r>
            <a:r>
              <a:rPr lang="en-US" sz="1400"/>
              <a:t>|b) = P(a</a:t>
            </a:r>
            <a:r>
              <a:rPr lang="en-US" sz="1400" baseline="-25000"/>
              <a:t>i</a:t>
            </a:r>
            <a:r>
              <a:rPr lang="en-US" sz="1400"/>
              <a:t>,b)/P(b).</a:t>
            </a:r>
            <a:endParaRPr lang="en-US"/>
          </a:p>
        </p:txBody>
      </p:sp>
    </p:spTree>
    <p:extLst>
      <p:ext uri="{BB962C8B-B14F-4D97-AF65-F5344CB8AC3E}">
        <p14:creationId xmlns:p14="http://schemas.microsoft.com/office/powerpoint/2010/main" val="19484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21188" y="856586"/>
            <a:ext cx="10864733" cy="800219"/>
          </a:xfrm>
          <a:prstGeom prst="rect">
            <a:avLst/>
          </a:prstGeom>
        </p:spPr>
        <p:txBody>
          <a:bodyPr wrap="square">
            <a:spAutoFit/>
          </a:bodyPr>
          <a:lstStyle/>
          <a:p>
            <a:r>
              <a:rPr lang="en-US" b="1" dirty="0"/>
              <a:t>Example</a:t>
            </a:r>
            <a:endParaRPr lang="en-US" sz="1400" b="1" dirty="0"/>
          </a:p>
          <a:p>
            <a:r>
              <a:rPr lang="en-US" sz="1400" dirty="0"/>
              <a:t>Say probability of breast cancer is 10%.  And there is a test which </a:t>
            </a:r>
            <a:r>
              <a:rPr lang="en-US" sz="1400"/>
              <a:t>will accurately confirm </a:t>
            </a:r>
            <a:r>
              <a:rPr lang="en-US" sz="1400" dirty="0"/>
              <a:t>you have it 97% of the time, but also give false positive 5% of the time.  It says you have it.  What are the chances?  </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189444" y="66840"/>
            <a:ext cx="3587872" cy="584775"/>
          </a:xfrm>
          <a:prstGeom prst="rect">
            <a:avLst/>
          </a:prstGeom>
          <a:noFill/>
        </p:spPr>
        <p:txBody>
          <a:bodyPr wrap="square" rtlCol="0">
            <a:spAutoFit/>
          </a:bodyPr>
          <a:lstStyle/>
          <a:p>
            <a:r>
              <a:rPr lang="en-US" sz="3200" b="1" u="sng">
                <a:solidFill>
                  <a:srgbClr val="FF0000"/>
                </a:solidFill>
              </a:rPr>
              <a:t>Event Composition</a:t>
            </a:r>
          </a:p>
        </p:txBody>
      </p:sp>
      <p:graphicFrame>
        <p:nvGraphicFramePr>
          <p:cNvPr id="16" name="Object 15">
            <a:extLst>
              <a:ext uri="{FF2B5EF4-FFF2-40B4-BE49-F238E27FC236}">
                <a16:creationId xmlns:a16="http://schemas.microsoft.com/office/drawing/2014/main" id="{B1B3225F-0055-443D-BB52-52A417EECF53}"/>
              </a:ext>
            </a:extLst>
          </p:cNvPr>
          <p:cNvGraphicFramePr>
            <a:graphicFrameLocks noChangeAspect="1"/>
          </p:cNvGraphicFramePr>
          <p:nvPr>
            <p:extLst>
              <p:ext uri="{D42A27DB-BD31-4B8C-83A1-F6EECF244321}">
                <p14:modId xmlns:p14="http://schemas.microsoft.com/office/powerpoint/2010/main" val="2204827084"/>
              </p:ext>
            </p:extLst>
          </p:nvPr>
        </p:nvGraphicFramePr>
        <p:xfrm>
          <a:off x="330292" y="1979511"/>
          <a:ext cx="5653088" cy="1852612"/>
        </p:xfrm>
        <a:graphic>
          <a:graphicData uri="http://schemas.openxmlformats.org/presentationml/2006/ole">
            <mc:AlternateContent xmlns:mc="http://schemas.openxmlformats.org/markup-compatibility/2006">
              <mc:Choice xmlns:v="urn:schemas-microsoft-com:vml" Requires="v">
                <p:oleObj name="Equation" r:id="rId2" imgW="4330440" imgH="1422360" progId="Equation.DSMT4">
                  <p:embed/>
                </p:oleObj>
              </mc:Choice>
              <mc:Fallback>
                <p:oleObj name="Equation" r:id="rId2" imgW="4330440" imgH="1422360" progId="Equation.DSMT4">
                  <p:embed/>
                  <p:pic>
                    <p:nvPicPr>
                      <p:cNvPr id="16" name="Object 15">
                        <a:extLst>
                          <a:ext uri="{FF2B5EF4-FFF2-40B4-BE49-F238E27FC236}">
                            <a16:creationId xmlns:a16="http://schemas.microsoft.com/office/drawing/2014/main" id="{B1B3225F-0055-443D-BB52-52A417EECF53}"/>
                          </a:ext>
                        </a:extLst>
                      </p:cNvPr>
                      <p:cNvPicPr/>
                      <p:nvPr/>
                    </p:nvPicPr>
                    <p:blipFill>
                      <a:blip r:embed="rId3"/>
                      <a:stretch>
                        <a:fillRect/>
                      </a:stretch>
                    </p:blipFill>
                    <p:spPr>
                      <a:xfrm>
                        <a:off x="330292" y="1979511"/>
                        <a:ext cx="5653088" cy="1852612"/>
                      </a:xfrm>
                      <a:prstGeom prst="rect">
                        <a:avLst/>
                      </a:prstGeom>
                      <a:ln>
                        <a:solidFill>
                          <a:schemeClr val="tx2">
                            <a:lumMod val="50000"/>
                          </a:schemeClr>
                        </a:solidFill>
                      </a:ln>
                    </p:spPr>
                  </p:pic>
                </p:oleObj>
              </mc:Fallback>
            </mc:AlternateContent>
          </a:graphicData>
        </a:graphic>
      </p:graphicFrame>
      <p:sp>
        <p:nvSpPr>
          <p:cNvPr id="13" name="TextBox 12">
            <a:extLst>
              <a:ext uri="{FF2B5EF4-FFF2-40B4-BE49-F238E27FC236}">
                <a16:creationId xmlns:a16="http://schemas.microsoft.com/office/drawing/2014/main" id="{09B0653D-7E1D-43B5-A981-2A0684C98067}"/>
              </a:ext>
            </a:extLst>
          </p:cNvPr>
          <p:cNvSpPr txBox="1"/>
          <p:nvPr/>
        </p:nvSpPr>
        <p:spPr>
          <a:xfrm>
            <a:off x="6504495" y="3308808"/>
            <a:ext cx="4449451" cy="307777"/>
          </a:xfrm>
          <a:prstGeom prst="rect">
            <a:avLst/>
          </a:prstGeom>
          <a:noFill/>
        </p:spPr>
        <p:txBody>
          <a:bodyPr wrap="square" rtlCol="0">
            <a:spAutoFit/>
          </a:bodyPr>
          <a:lstStyle/>
          <a:p>
            <a:r>
              <a:rPr lang="en-US" sz="1400" dirty="0"/>
              <a:t>Wow that’s a lot less than I’d have thought.  </a:t>
            </a:r>
          </a:p>
        </p:txBody>
      </p:sp>
      <p:pic>
        <p:nvPicPr>
          <p:cNvPr id="2" name="Picture 1" descr="Shape, square&#10;&#10;Description automatically generated">
            <a:extLst>
              <a:ext uri="{FF2B5EF4-FFF2-40B4-BE49-F238E27FC236}">
                <a16:creationId xmlns:a16="http://schemas.microsoft.com/office/drawing/2014/main" id="{8D9AE2B3-4C39-7DCA-9D55-08711F0533E5}"/>
              </a:ext>
            </a:extLst>
          </p:cNvPr>
          <p:cNvPicPr>
            <a:picLocks noChangeAspect="1"/>
          </p:cNvPicPr>
          <p:nvPr/>
        </p:nvPicPr>
        <p:blipFill>
          <a:blip r:embed="rId4"/>
          <a:stretch>
            <a:fillRect/>
          </a:stretch>
        </p:blipFill>
        <p:spPr>
          <a:xfrm>
            <a:off x="330292" y="4246942"/>
            <a:ext cx="2694305" cy="1903730"/>
          </a:xfrm>
          <a:prstGeom prst="rect">
            <a:avLst/>
          </a:prstGeom>
        </p:spPr>
      </p:pic>
    </p:spTree>
    <p:extLst>
      <p:ext uri="{BB962C8B-B14F-4D97-AF65-F5344CB8AC3E}">
        <p14:creationId xmlns:p14="http://schemas.microsoft.com/office/powerpoint/2010/main" val="301260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DBFD1AC6-3051-482B-87C7-C244E5245AE4}"/>
              </a:ext>
            </a:extLst>
          </p:cNvPr>
          <p:cNvGraphicFramePr>
            <a:graphicFrameLocks noGrp="1"/>
          </p:cNvGraphicFramePr>
          <p:nvPr>
            <p:extLst>
              <p:ext uri="{D42A27DB-BD31-4B8C-83A1-F6EECF244321}">
                <p14:modId xmlns:p14="http://schemas.microsoft.com/office/powerpoint/2010/main" val="3206501498"/>
              </p:ext>
            </p:extLst>
          </p:nvPr>
        </p:nvGraphicFramePr>
        <p:xfrm>
          <a:off x="721673" y="1737764"/>
          <a:ext cx="2502291" cy="1495635"/>
        </p:xfrm>
        <a:graphic>
          <a:graphicData uri="http://schemas.openxmlformats.org/drawingml/2006/table">
            <a:tbl>
              <a:tblPr firstRow="1" bandRow="1">
                <a:tableStyleId>{5C22544A-7EE6-4342-B048-85BDC9FD1C3A}</a:tableStyleId>
              </a:tblPr>
              <a:tblGrid>
                <a:gridCol w="834097">
                  <a:extLst>
                    <a:ext uri="{9D8B030D-6E8A-4147-A177-3AD203B41FA5}">
                      <a16:colId xmlns:a16="http://schemas.microsoft.com/office/drawing/2014/main" val="307048436"/>
                    </a:ext>
                  </a:extLst>
                </a:gridCol>
                <a:gridCol w="834097">
                  <a:extLst>
                    <a:ext uri="{9D8B030D-6E8A-4147-A177-3AD203B41FA5}">
                      <a16:colId xmlns:a16="http://schemas.microsoft.com/office/drawing/2014/main" val="1333708778"/>
                    </a:ext>
                  </a:extLst>
                </a:gridCol>
                <a:gridCol w="834097">
                  <a:extLst>
                    <a:ext uri="{9D8B030D-6E8A-4147-A177-3AD203B41FA5}">
                      <a16:colId xmlns:a16="http://schemas.microsoft.com/office/drawing/2014/main" val="3826359797"/>
                    </a:ext>
                  </a:extLst>
                </a:gridCol>
              </a:tblGrid>
              <a:tr h="498545">
                <a:tc>
                  <a:txBody>
                    <a:bodyPr/>
                    <a:lstStyle/>
                    <a:p>
                      <a:endParaRPr lang="en-US"/>
                    </a:p>
                  </a:txBody>
                  <a:tcPr/>
                </a:tc>
                <a:tc>
                  <a:txBody>
                    <a:bodyPr/>
                    <a:lstStyle/>
                    <a:p>
                      <a:r>
                        <a:rPr lang="en-US"/>
                        <a:t>x</a:t>
                      </a:r>
                    </a:p>
                  </a:txBody>
                  <a:tcPr/>
                </a:tc>
                <a:tc>
                  <a:txBody>
                    <a:bodyPr/>
                    <a:lstStyle/>
                    <a:p>
                      <a:r>
                        <a:rPr lang="en-US"/>
                        <a:t>y</a:t>
                      </a:r>
                    </a:p>
                  </a:txBody>
                  <a:tcPr/>
                </a:tc>
                <a:extLst>
                  <a:ext uri="{0D108BD9-81ED-4DB2-BD59-A6C34878D82A}">
                    <a16:rowId xmlns:a16="http://schemas.microsoft.com/office/drawing/2014/main" val="924990288"/>
                  </a:ext>
                </a:extLst>
              </a:tr>
              <a:tr h="498545">
                <a:tc>
                  <a:txBody>
                    <a:bodyPr/>
                    <a:lstStyle/>
                    <a:p>
                      <a:r>
                        <a:rPr lang="en-US"/>
                        <a:t>x</a:t>
                      </a:r>
                    </a:p>
                  </a:txBody>
                  <a:tcPr/>
                </a:tc>
                <a:tc>
                  <a:txBody>
                    <a:bodyPr/>
                    <a:lstStyle/>
                    <a:p>
                      <a:r>
                        <a:rPr lang="en-US"/>
                        <a:t>0.2</a:t>
                      </a:r>
                    </a:p>
                  </a:txBody>
                  <a:tcPr/>
                </a:tc>
                <a:tc>
                  <a:txBody>
                    <a:bodyPr/>
                    <a:lstStyle/>
                    <a:p>
                      <a:r>
                        <a:rPr lang="en-US"/>
                        <a:t>0.4</a:t>
                      </a:r>
                    </a:p>
                  </a:txBody>
                  <a:tcPr/>
                </a:tc>
                <a:extLst>
                  <a:ext uri="{0D108BD9-81ED-4DB2-BD59-A6C34878D82A}">
                    <a16:rowId xmlns:a16="http://schemas.microsoft.com/office/drawing/2014/main" val="1759889707"/>
                  </a:ext>
                </a:extLst>
              </a:tr>
              <a:tr h="498545">
                <a:tc>
                  <a:txBody>
                    <a:bodyPr/>
                    <a:lstStyle/>
                    <a:p>
                      <a:r>
                        <a:rPr lang="en-US"/>
                        <a:t>y</a:t>
                      </a:r>
                    </a:p>
                  </a:txBody>
                  <a:tcPr/>
                </a:tc>
                <a:tc>
                  <a:txBody>
                    <a:bodyPr/>
                    <a:lstStyle/>
                    <a:p>
                      <a:r>
                        <a:rPr lang="en-US"/>
                        <a:t>0.3</a:t>
                      </a:r>
                    </a:p>
                  </a:txBody>
                  <a:tcPr/>
                </a:tc>
                <a:tc>
                  <a:txBody>
                    <a:bodyPr/>
                    <a:lstStyle/>
                    <a:p>
                      <a:r>
                        <a:rPr lang="en-US"/>
                        <a:t>0.1</a:t>
                      </a:r>
                    </a:p>
                  </a:txBody>
                  <a:tcPr/>
                </a:tc>
                <a:extLst>
                  <a:ext uri="{0D108BD9-81ED-4DB2-BD59-A6C34878D82A}">
                    <a16:rowId xmlns:a16="http://schemas.microsoft.com/office/drawing/2014/main" val="4006106840"/>
                  </a:ext>
                </a:extLst>
              </a:tr>
            </a:tbl>
          </a:graphicData>
        </a:graphic>
      </p:graphicFrame>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4B21B8D5-00B5-4621-9C84-A1D936399DF8}"/>
                  </a:ext>
                </a:extLst>
              </p14:cNvPr>
              <p14:cNvContentPartPr/>
              <p14:nvPr/>
            </p14:nvContentPartPr>
            <p14:xfrm>
              <a:off x="1602135" y="1459448"/>
              <a:ext cx="1562760" cy="143280"/>
            </p14:xfrm>
          </p:contentPart>
        </mc:Choice>
        <mc:Fallback xmlns="">
          <p:pic>
            <p:nvPicPr>
              <p:cNvPr id="5" name="Ink 4">
                <a:extLst>
                  <a:ext uri="{FF2B5EF4-FFF2-40B4-BE49-F238E27FC236}">
                    <a16:creationId xmlns:a16="http://schemas.microsoft.com/office/drawing/2014/main" id="{4B21B8D5-00B5-4621-9C84-A1D936399DF8}"/>
                  </a:ext>
                </a:extLst>
              </p:cNvPr>
              <p:cNvPicPr/>
              <p:nvPr/>
            </p:nvPicPr>
            <p:blipFill>
              <a:blip r:embed="rId4"/>
              <a:stretch>
                <a:fillRect/>
              </a:stretch>
            </p:blipFill>
            <p:spPr>
              <a:xfrm>
                <a:off x="1597816" y="1455128"/>
                <a:ext cx="1571398"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FCFA61CB-FCE4-43DF-A5D2-19F4C8BD1742}"/>
                  </a:ext>
                </a:extLst>
              </p14:cNvPr>
              <p14:cNvContentPartPr/>
              <p14:nvPr/>
            </p14:nvContentPartPr>
            <p14:xfrm>
              <a:off x="446535" y="2309048"/>
              <a:ext cx="128520" cy="872280"/>
            </p14:xfrm>
          </p:contentPart>
        </mc:Choice>
        <mc:Fallback xmlns="">
          <p:pic>
            <p:nvPicPr>
              <p:cNvPr id="6" name="Ink 5">
                <a:extLst>
                  <a:ext uri="{FF2B5EF4-FFF2-40B4-BE49-F238E27FC236}">
                    <a16:creationId xmlns:a16="http://schemas.microsoft.com/office/drawing/2014/main" id="{FCFA61CB-FCE4-43DF-A5D2-19F4C8BD1742}"/>
                  </a:ext>
                </a:extLst>
              </p:cNvPr>
              <p:cNvPicPr/>
              <p:nvPr/>
            </p:nvPicPr>
            <p:blipFill>
              <a:blip r:embed="rId6"/>
              <a:stretch>
                <a:fillRect/>
              </a:stretch>
            </p:blipFill>
            <p:spPr>
              <a:xfrm>
                <a:off x="442203" y="2304728"/>
                <a:ext cx="137184" cy="880920"/>
              </a:xfrm>
              <a:prstGeom prst="rect">
                <a:avLst/>
              </a:prstGeom>
            </p:spPr>
          </p:pic>
        </mc:Fallback>
      </mc:AlternateContent>
      <p:sp>
        <p:nvSpPr>
          <p:cNvPr id="7" name="TextBox 6">
            <a:extLst>
              <a:ext uri="{FF2B5EF4-FFF2-40B4-BE49-F238E27FC236}">
                <a16:creationId xmlns:a16="http://schemas.microsoft.com/office/drawing/2014/main" id="{D511330A-F85A-41D4-83DE-28D4443E9199}"/>
              </a:ext>
            </a:extLst>
          </p:cNvPr>
          <p:cNvSpPr txBox="1"/>
          <p:nvPr/>
        </p:nvSpPr>
        <p:spPr>
          <a:xfrm>
            <a:off x="84694" y="2485581"/>
            <a:ext cx="317716" cy="369332"/>
          </a:xfrm>
          <a:prstGeom prst="rect">
            <a:avLst/>
          </a:prstGeom>
          <a:noFill/>
        </p:spPr>
        <p:txBody>
          <a:bodyPr wrap="none" rtlCol="0">
            <a:spAutoFit/>
          </a:bodyPr>
          <a:lstStyle/>
          <a:p>
            <a:r>
              <a:rPr lang="en-US"/>
              <a:t>A</a:t>
            </a:r>
          </a:p>
        </p:txBody>
      </p:sp>
      <p:sp>
        <p:nvSpPr>
          <p:cNvPr id="8" name="TextBox 7">
            <a:extLst>
              <a:ext uri="{FF2B5EF4-FFF2-40B4-BE49-F238E27FC236}">
                <a16:creationId xmlns:a16="http://schemas.microsoft.com/office/drawing/2014/main" id="{1E2E8D4B-5804-4E60-B0CF-4BA812209511}"/>
              </a:ext>
            </a:extLst>
          </p:cNvPr>
          <p:cNvSpPr txBox="1"/>
          <p:nvPr/>
        </p:nvSpPr>
        <p:spPr>
          <a:xfrm>
            <a:off x="2269702" y="1053770"/>
            <a:ext cx="45719" cy="369332"/>
          </a:xfrm>
          <a:prstGeom prst="rect">
            <a:avLst/>
          </a:prstGeom>
          <a:noFill/>
        </p:spPr>
        <p:txBody>
          <a:bodyPr wrap="square" rtlCol="0">
            <a:spAutoFit/>
          </a:bodyPr>
          <a:lstStyle/>
          <a:p>
            <a:r>
              <a:rPr lang="en-US"/>
              <a:t>B</a:t>
            </a:r>
          </a:p>
        </p:txBody>
      </p:sp>
      <p:sp>
        <p:nvSpPr>
          <p:cNvPr id="9" name="TextBox 8">
            <a:extLst>
              <a:ext uri="{FF2B5EF4-FFF2-40B4-BE49-F238E27FC236}">
                <a16:creationId xmlns:a16="http://schemas.microsoft.com/office/drawing/2014/main" id="{0CF9D0A7-F4C7-459D-A014-CB618FE6A1C1}"/>
              </a:ext>
            </a:extLst>
          </p:cNvPr>
          <p:cNvSpPr txBox="1"/>
          <p:nvPr/>
        </p:nvSpPr>
        <p:spPr>
          <a:xfrm>
            <a:off x="3534983" y="792160"/>
            <a:ext cx="8344206" cy="523220"/>
          </a:xfrm>
          <a:prstGeom prst="rect">
            <a:avLst/>
          </a:prstGeom>
          <a:noFill/>
        </p:spPr>
        <p:txBody>
          <a:bodyPr wrap="square" rtlCol="0">
            <a:spAutoFit/>
          </a:bodyPr>
          <a:lstStyle/>
          <a:p>
            <a:r>
              <a:rPr lang="en-US" sz="1400"/>
              <a:t>So here’s my joint p.d.f., P(x,y), which gives probability that A and B can be x or y.  With this, we can get any other probability of interest.  So let’s calculate stuff.  The individual probability distributions are (x is top, y is bottom):</a:t>
            </a:r>
          </a:p>
        </p:txBody>
      </p:sp>
      <p:graphicFrame>
        <p:nvGraphicFramePr>
          <p:cNvPr id="10" name="Object 9">
            <a:extLst>
              <a:ext uri="{FF2B5EF4-FFF2-40B4-BE49-F238E27FC236}">
                <a16:creationId xmlns:a16="http://schemas.microsoft.com/office/drawing/2014/main" id="{37764C04-9EA1-4A69-ACF9-AA3EFF235389}"/>
              </a:ext>
            </a:extLst>
          </p:cNvPr>
          <p:cNvGraphicFramePr>
            <a:graphicFrameLocks noChangeAspect="1"/>
          </p:cNvGraphicFramePr>
          <p:nvPr>
            <p:extLst>
              <p:ext uri="{D42A27DB-BD31-4B8C-83A1-F6EECF244321}">
                <p14:modId xmlns:p14="http://schemas.microsoft.com/office/powerpoint/2010/main" val="770558909"/>
              </p:ext>
            </p:extLst>
          </p:nvPr>
        </p:nvGraphicFramePr>
        <p:xfrm>
          <a:off x="3740389" y="1534328"/>
          <a:ext cx="4632325" cy="1314450"/>
        </p:xfrm>
        <a:graphic>
          <a:graphicData uri="http://schemas.openxmlformats.org/presentationml/2006/ole">
            <mc:AlternateContent xmlns:mc="http://schemas.openxmlformats.org/markup-compatibility/2006">
              <mc:Choice xmlns:v="urn:schemas-microsoft-com:vml" Requires="v">
                <p:oleObj name="Equation" r:id="rId7" imgW="3301920" imgH="939600" progId="Equation.DSMT4">
                  <p:embed/>
                </p:oleObj>
              </mc:Choice>
              <mc:Fallback>
                <p:oleObj name="Equation" r:id="rId7" imgW="3301920" imgH="939600" progId="Equation.DSMT4">
                  <p:embed/>
                  <p:pic>
                    <p:nvPicPr>
                      <p:cNvPr id="0" name=""/>
                      <p:cNvPicPr/>
                      <p:nvPr/>
                    </p:nvPicPr>
                    <p:blipFill>
                      <a:blip r:embed="rId8"/>
                      <a:stretch>
                        <a:fillRect/>
                      </a:stretch>
                    </p:blipFill>
                    <p:spPr>
                      <a:xfrm>
                        <a:off x="3740389" y="1534328"/>
                        <a:ext cx="4632325" cy="13144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D82BA30E-E613-4286-A07F-D1B7CAA37C13}"/>
              </a:ext>
            </a:extLst>
          </p:cNvPr>
          <p:cNvSpPr txBox="1"/>
          <p:nvPr/>
        </p:nvSpPr>
        <p:spPr>
          <a:xfrm>
            <a:off x="3740389" y="2971789"/>
            <a:ext cx="7739365" cy="523220"/>
          </a:xfrm>
          <a:prstGeom prst="rect">
            <a:avLst/>
          </a:prstGeom>
          <a:noFill/>
        </p:spPr>
        <p:txBody>
          <a:bodyPr wrap="square" rtlCol="0">
            <a:spAutoFit/>
          </a:bodyPr>
          <a:lstStyle/>
          <a:p>
            <a:r>
              <a:rPr lang="en-US" sz="1400"/>
              <a:t>Conditional probability distributions are as follows.  On the left I’m using the formal definition, but on the right the less formal method.  </a:t>
            </a:r>
          </a:p>
        </p:txBody>
      </p:sp>
      <p:graphicFrame>
        <p:nvGraphicFramePr>
          <p:cNvPr id="15" name="Object 14">
            <a:extLst>
              <a:ext uri="{FF2B5EF4-FFF2-40B4-BE49-F238E27FC236}">
                <a16:creationId xmlns:a16="http://schemas.microsoft.com/office/drawing/2014/main" id="{25E0D561-2A6C-47C2-B556-9AF54CBA2995}"/>
              </a:ext>
            </a:extLst>
          </p:cNvPr>
          <p:cNvGraphicFramePr>
            <a:graphicFrameLocks noChangeAspect="1"/>
          </p:cNvGraphicFramePr>
          <p:nvPr>
            <p:extLst>
              <p:ext uri="{D42A27DB-BD31-4B8C-83A1-F6EECF244321}">
                <p14:modId xmlns:p14="http://schemas.microsoft.com/office/powerpoint/2010/main" val="3948851883"/>
              </p:ext>
            </p:extLst>
          </p:nvPr>
        </p:nvGraphicFramePr>
        <p:xfrm>
          <a:off x="3875759" y="3699803"/>
          <a:ext cx="4173538" cy="1314450"/>
        </p:xfrm>
        <a:graphic>
          <a:graphicData uri="http://schemas.openxmlformats.org/presentationml/2006/ole">
            <mc:AlternateContent xmlns:mc="http://schemas.openxmlformats.org/markup-compatibility/2006">
              <mc:Choice xmlns:v="urn:schemas-microsoft-com:vml" Requires="v">
                <p:oleObj name="Equation" r:id="rId9" imgW="2971800" imgH="939600" progId="Equation.DSMT4">
                  <p:embed/>
                </p:oleObj>
              </mc:Choice>
              <mc:Fallback>
                <p:oleObj name="Equation" r:id="rId9" imgW="2971800" imgH="939600" progId="Equation.DSMT4">
                  <p:embed/>
                  <p:pic>
                    <p:nvPicPr>
                      <p:cNvPr id="13" name="Object 12">
                        <a:extLst>
                          <a:ext uri="{FF2B5EF4-FFF2-40B4-BE49-F238E27FC236}">
                            <a16:creationId xmlns:a16="http://schemas.microsoft.com/office/drawing/2014/main" id="{67C41B53-6ED0-467E-BBB1-6F2A5A2F3C4E}"/>
                          </a:ext>
                        </a:extLst>
                      </p:cNvPr>
                      <p:cNvPicPr/>
                      <p:nvPr/>
                    </p:nvPicPr>
                    <p:blipFill>
                      <a:blip r:embed="rId10"/>
                      <a:stretch>
                        <a:fillRect/>
                      </a:stretch>
                    </p:blipFill>
                    <p:spPr>
                      <a:xfrm>
                        <a:off x="3875759" y="3699803"/>
                        <a:ext cx="4173538" cy="131445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79BC6694-3EE4-480A-8212-8B2C3B14DE48}"/>
              </a:ext>
            </a:extLst>
          </p:cNvPr>
          <p:cNvGraphicFramePr>
            <a:graphicFrameLocks noChangeAspect="1"/>
          </p:cNvGraphicFramePr>
          <p:nvPr>
            <p:extLst>
              <p:ext uri="{D42A27DB-BD31-4B8C-83A1-F6EECF244321}">
                <p14:modId xmlns:p14="http://schemas.microsoft.com/office/powerpoint/2010/main" val="3378214425"/>
              </p:ext>
            </p:extLst>
          </p:nvPr>
        </p:nvGraphicFramePr>
        <p:xfrm>
          <a:off x="8859528" y="3688534"/>
          <a:ext cx="1908175" cy="1314450"/>
        </p:xfrm>
        <a:graphic>
          <a:graphicData uri="http://schemas.openxmlformats.org/presentationml/2006/ole">
            <mc:AlternateContent xmlns:mc="http://schemas.openxmlformats.org/markup-compatibility/2006">
              <mc:Choice xmlns:v="urn:schemas-microsoft-com:vml" Requires="v">
                <p:oleObj name="Equation" r:id="rId11" imgW="1358640" imgH="939600" progId="Equation.DSMT4">
                  <p:embed/>
                </p:oleObj>
              </mc:Choice>
              <mc:Fallback>
                <p:oleObj name="Equation" r:id="rId11" imgW="1358640" imgH="939600" progId="Equation.DSMT4">
                  <p:embed/>
                  <p:pic>
                    <p:nvPicPr>
                      <p:cNvPr id="14" name="Object 13">
                        <a:extLst>
                          <a:ext uri="{FF2B5EF4-FFF2-40B4-BE49-F238E27FC236}">
                            <a16:creationId xmlns:a16="http://schemas.microsoft.com/office/drawing/2014/main" id="{28E3E8DC-BD6E-4C25-BEA7-FFE6C6D682F4}"/>
                          </a:ext>
                        </a:extLst>
                      </p:cNvPr>
                      <p:cNvPicPr/>
                      <p:nvPr/>
                    </p:nvPicPr>
                    <p:blipFill>
                      <a:blip r:embed="rId12"/>
                      <a:stretch>
                        <a:fillRect/>
                      </a:stretch>
                    </p:blipFill>
                    <p:spPr>
                      <a:xfrm>
                        <a:off x="8859528" y="3688534"/>
                        <a:ext cx="1908175" cy="1314450"/>
                      </a:xfrm>
                      <a:prstGeom prst="rect">
                        <a:avLst/>
                      </a:prstGeom>
                    </p:spPr>
                  </p:pic>
                </p:oleObj>
              </mc:Fallback>
            </mc:AlternateContent>
          </a:graphicData>
        </a:graphic>
      </p:graphicFrame>
      <p:sp>
        <p:nvSpPr>
          <p:cNvPr id="17" name="Rectangle 16">
            <a:extLst>
              <a:ext uri="{FF2B5EF4-FFF2-40B4-BE49-F238E27FC236}">
                <a16:creationId xmlns:a16="http://schemas.microsoft.com/office/drawing/2014/main" id="{82CFFEE8-1E40-4098-B0C4-C228DB294AC4}"/>
              </a:ext>
            </a:extLst>
          </p:cNvPr>
          <p:cNvSpPr/>
          <p:nvPr/>
        </p:nvSpPr>
        <p:spPr>
          <a:xfrm>
            <a:off x="446535" y="5136942"/>
            <a:ext cx="9434483" cy="523220"/>
          </a:xfrm>
          <a:prstGeom prst="rect">
            <a:avLst/>
          </a:prstGeom>
        </p:spPr>
        <p:txBody>
          <a:bodyPr wrap="square">
            <a:spAutoFit/>
          </a:bodyPr>
          <a:lstStyle/>
          <a:p>
            <a:r>
              <a:rPr lang="en-US" sz="1400"/>
              <a:t>Evidently, these are not independent variables since P(A|B) isn’t independent of B, and neither does it equal P(A), and neither does P(B|A) equal P(B).  What is probability there is a particle at x, y?  </a:t>
            </a:r>
          </a:p>
        </p:txBody>
      </p:sp>
      <p:graphicFrame>
        <p:nvGraphicFramePr>
          <p:cNvPr id="18" name="Object 17">
            <a:extLst>
              <a:ext uri="{FF2B5EF4-FFF2-40B4-BE49-F238E27FC236}">
                <a16:creationId xmlns:a16="http://schemas.microsoft.com/office/drawing/2014/main" id="{C89E5748-05DA-4D25-9369-6F1061472B24}"/>
              </a:ext>
            </a:extLst>
          </p:cNvPr>
          <p:cNvGraphicFramePr>
            <a:graphicFrameLocks noChangeAspect="1"/>
          </p:cNvGraphicFramePr>
          <p:nvPr>
            <p:extLst>
              <p:ext uri="{D42A27DB-BD31-4B8C-83A1-F6EECF244321}">
                <p14:modId xmlns:p14="http://schemas.microsoft.com/office/powerpoint/2010/main" val="1824046574"/>
              </p:ext>
            </p:extLst>
          </p:nvPr>
        </p:nvGraphicFramePr>
        <p:xfrm>
          <a:off x="510795" y="5901522"/>
          <a:ext cx="6048375" cy="881063"/>
        </p:xfrm>
        <a:graphic>
          <a:graphicData uri="http://schemas.openxmlformats.org/presentationml/2006/ole">
            <mc:AlternateContent xmlns:mc="http://schemas.openxmlformats.org/markup-compatibility/2006">
              <mc:Choice xmlns:v="urn:schemas-microsoft-com:vml" Requires="v">
                <p:oleObj name="Equation" r:id="rId13" imgW="4686120" imgH="685800" progId="Equation.DSMT4">
                  <p:embed/>
                </p:oleObj>
              </mc:Choice>
              <mc:Fallback>
                <p:oleObj name="Equation" r:id="rId13" imgW="4686120" imgH="685800" progId="Equation.DSMT4">
                  <p:embed/>
                  <p:pic>
                    <p:nvPicPr>
                      <p:cNvPr id="0" name=""/>
                      <p:cNvPicPr/>
                      <p:nvPr/>
                    </p:nvPicPr>
                    <p:blipFill>
                      <a:blip r:embed="rId14"/>
                      <a:stretch>
                        <a:fillRect/>
                      </a:stretch>
                    </p:blipFill>
                    <p:spPr>
                      <a:xfrm>
                        <a:off x="510795" y="5901522"/>
                        <a:ext cx="6048375" cy="88106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9C072330-568B-EA94-0302-54D99D78C569}"/>
              </a:ext>
            </a:extLst>
          </p:cNvPr>
          <p:cNvSpPr txBox="1"/>
          <p:nvPr/>
        </p:nvSpPr>
        <p:spPr>
          <a:xfrm flipH="1">
            <a:off x="4189444" y="66840"/>
            <a:ext cx="3587872" cy="584775"/>
          </a:xfrm>
          <a:prstGeom prst="rect">
            <a:avLst/>
          </a:prstGeom>
          <a:noFill/>
        </p:spPr>
        <p:txBody>
          <a:bodyPr wrap="square" rtlCol="0">
            <a:spAutoFit/>
          </a:bodyPr>
          <a:lstStyle/>
          <a:p>
            <a:r>
              <a:rPr lang="en-US" sz="3200" b="1" u="sng">
                <a:solidFill>
                  <a:srgbClr val="FF0000"/>
                </a:solidFill>
              </a:rPr>
              <a:t>Event Composition</a:t>
            </a:r>
          </a:p>
        </p:txBody>
      </p:sp>
    </p:spTree>
    <p:extLst>
      <p:ext uri="{BB962C8B-B14F-4D97-AF65-F5344CB8AC3E}">
        <p14:creationId xmlns:p14="http://schemas.microsoft.com/office/powerpoint/2010/main" val="408798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DBFD1AC6-3051-482B-87C7-C244E5245AE4}"/>
              </a:ext>
            </a:extLst>
          </p:cNvPr>
          <p:cNvGraphicFramePr>
            <a:graphicFrameLocks noGrp="1"/>
          </p:cNvGraphicFramePr>
          <p:nvPr>
            <p:extLst>
              <p:ext uri="{D42A27DB-BD31-4B8C-83A1-F6EECF244321}">
                <p14:modId xmlns:p14="http://schemas.microsoft.com/office/powerpoint/2010/main" val="2931916165"/>
              </p:ext>
            </p:extLst>
          </p:nvPr>
        </p:nvGraphicFramePr>
        <p:xfrm>
          <a:off x="721673" y="1907242"/>
          <a:ext cx="2502291" cy="1495635"/>
        </p:xfrm>
        <a:graphic>
          <a:graphicData uri="http://schemas.openxmlformats.org/drawingml/2006/table">
            <a:tbl>
              <a:tblPr firstRow="1" bandRow="1">
                <a:tableStyleId>{5C22544A-7EE6-4342-B048-85BDC9FD1C3A}</a:tableStyleId>
              </a:tblPr>
              <a:tblGrid>
                <a:gridCol w="834097">
                  <a:extLst>
                    <a:ext uri="{9D8B030D-6E8A-4147-A177-3AD203B41FA5}">
                      <a16:colId xmlns:a16="http://schemas.microsoft.com/office/drawing/2014/main" val="307048436"/>
                    </a:ext>
                  </a:extLst>
                </a:gridCol>
                <a:gridCol w="834097">
                  <a:extLst>
                    <a:ext uri="{9D8B030D-6E8A-4147-A177-3AD203B41FA5}">
                      <a16:colId xmlns:a16="http://schemas.microsoft.com/office/drawing/2014/main" val="1333708778"/>
                    </a:ext>
                  </a:extLst>
                </a:gridCol>
                <a:gridCol w="834097">
                  <a:extLst>
                    <a:ext uri="{9D8B030D-6E8A-4147-A177-3AD203B41FA5}">
                      <a16:colId xmlns:a16="http://schemas.microsoft.com/office/drawing/2014/main" val="3826359797"/>
                    </a:ext>
                  </a:extLst>
                </a:gridCol>
              </a:tblGrid>
              <a:tr h="498545">
                <a:tc>
                  <a:txBody>
                    <a:bodyPr/>
                    <a:lstStyle/>
                    <a:p>
                      <a:endParaRPr lang="en-US"/>
                    </a:p>
                  </a:txBody>
                  <a:tcPr/>
                </a:tc>
                <a:tc>
                  <a:txBody>
                    <a:bodyPr/>
                    <a:lstStyle/>
                    <a:p>
                      <a:r>
                        <a:rPr lang="en-US"/>
                        <a:t>x</a:t>
                      </a:r>
                    </a:p>
                  </a:txBody>
                  <a:tcPr/>
                </a:tc>
                <a:tc>
                  <a:txBody>
                    <a:bodyPr/>
                    <a:lstStyle/>
                    <a:p>
                      <a:r>
                        <a:rPr lang="en-US"/>
                        <a:t>y</a:t>
                      </a:r>
                    </a:p>
                  </a:txBody>
                  <a:tcPr/>
                </a:tc>
                <a:extLst>
                  <a:ext uri="{0D108BD9-81ED-4DB2-BD59-A6C34878D82A}">
                    <a16:rowId xmlns:a16="http://schemas.microsoft.com/office/drawing/2014/main" val="924990288"/>
                  </a:ext>
                </a:extLst>
              </a:tr>
              <a:tr h="498545">
                <a:tc>
                  <a:txBody>
                    <a:bodyPr/>
                    <a:lstStyle/>
                    <a:p>
                      <a:r>
                        <a:rPr lang="en-US"/>
                        <a:t>x</a:t>
                      </a:r>
                    </a:p>
                  </a:txBody>
                  <a:tcPr/>
                </a:tc>
                <a:tc>
                  <a:txBody>
                    <a:bodyPr/>
                    <a:lstStyle/>
                    <a:p>
                      <a:r>
                        <a:rPr lang="en-US"/>
                        <a:t>0.1</a:t>
                      </a:r>
                    </a:p>
                  </a:txBody>
                  <a:tcPr/>
                </a:tc>
                <a:tc>
                  <a:txBody>
                    <a:bodyPr/>
                    <a:lstStyle/>
                    <a:p>
                      <a:r>
                        <a:rPr lang="en-US"/>
                        <a:t>0.2</a:t>
                      </a:r>
                    </a:p>
                  </a:txBody>
                  <a:tcPr/>
                </a:tc>
                <a:extLst>
                  <a:ext uri="{0D108BD9-81ED-4DB2-BD59-A6C34878D82A}">
                    <a16:rowId xmlns:a16="http://schemas.microsoft.com/office/drawing/2014/main" val="1759889707"/>
                  </a:ext>
                </a:extLst>
              </a:tr>
              <a:tr h="498545">
                <a:tc>
                  <a:txBody>
                    <a:bodyPr/>
                    <a:lstStyle/>
                    <a:p>
                      <a:r>
                        <a:rPr lang="en-US"/>
                        <a:t>y</a:t>
                      </a:r>
                    </a:p>
                  </a:txBody>
                  <a:tcPr/>
                </a:tc>
                <a:tc>
                  <a:txBody>
                    <a:bodyPr/>
                    <a:lstStyle/>
                    <a:p>
                      <a:r>
                        <a:rPr lang="en-US"/>
                        <a:t>0.2</a:t>
                      </a:r>
                    </a:p>
                  </a:txBody>
                  <a:tcPr/>
                </a:tc>
                <a:tc>
                  <a:txBody>
                    <a:bodyPr/>
                    <a:lstStyle/>
                    <a:p>
                      <a:r>
                        <a:rPr lang="en-US"/>
                        <a:t>0.5</a:t>
                      </a:r>
                    </a:p>
                  </a:txBody>
                  <a:tcPr/>
                </a:tc>
                <a:extLst>
                  <a:ext uri="{0D108BD9-81ED-4DB2-BD59-A6C34878D82A}">
                    <a16:rowId xmlns:a16="http://schemas.microsoft.com/office/drawing/2014/main" val="4006106840"/>
                  </a:ext>
                </a:extLst>
              </a:tr>
            </a:tbl>
          </a:graphicData>
        </a:graphic>
      </p:graphicFrame>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4B21B8D5-00B5-4621-9C84-A1D936399DF8}"/>
                  </a:ext>
                </a:extLst>
              </p14:cNvPr>
              <p14:cNvContentPartPr/>
              <p14:nvPr/>
            </p14:nvContentPartPr>
            <p14:xfrm>
              <a:off x="1602135" y="1628926"/>
              <a:ext cx="1562760" cy="143280"/>
            </p14:xfrm>
          </p:contentPart>
        </mc:Choice>
        <mc:Fallback xmlns="">
          <p:pic>
            <p:nvPicPr>
              <p:cNvPr id="5" name="Ink 4">
                <a:extLst>
                  <a:ext uri="{FF2B5EF4-FFF2-40B4-BE49-F238E27FC236}">
                    <a16:creationId xmlns:a16="http://schemas.microsoft.com/office/drawing/2014/main" id="{4B21B8D5-00B5-4621-9C84-A1D936399DF8}"/>
                  </a:ext>
                </a:extLst>
              </p:cNvPr>
              <p:cNvPicPr/>
              <p:nvPr/>
            </p:nvPicPr>
            <p:blipFill>
              <a:blip r:embed="rId3"/>
              <a:stretch>
                <a:fillRect/>
              </a:stretch>
            </p:blipFill>
            <p:spPr>
              <a:xfrm>
                <a:off x="1597816" y="1624606"/>
                <a:ext cx="1571398"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FCFA61CB-FCE4-43DF-A5D2-19F4C8BD1742}"/>
                  </a:ext>
                </a:extLst>
              </p14:cNvPr>
              <p14:cNvContentPartPr/>
              <p14:nvPr/>
            </p14:nvContentPartPr>
            <p14:xfrm>
              <a:off x="446535" y="2478526"/>
              <a:ext cx="128520" cy="872280"/>
            </p14:xfrm>
          </p:contentPart>
        </mc:Choice>
        <mc:Fallback xmlns="">
          <p:pic>
            <p:nvPicPr>
              <p:cNvPr id="6" name="Ink 5">
                <a:extLst>
                  <a:ext uri="{FF2B5EF4-FFF2-40B4-BE49-F238E27FC236}">
                    <a16:creationId xmlns:a16="http://schemas.microsoft.com/office/drawing/2014/main" id="{FCFA61CB-FCE4-43DF-A5D2-19F4C8BD1742}"/>
                  </a:ext>
                </a:extLst>
              </p:cNvPr>
              <p:cNvPicPr/>
              <p:nvPr/>
            </p:nvPicPr>
            <p:blipFill>
              <a:blip r:embed="rId5"/>
              <a:stretch>
                <a:fillRect/>
              </a:stretch>
            </p:blipFill>
            <p:spPr>
              <a:xfrm>
                <a:off x="442203" y="2474206"/>
                <a:ext cx="137184" cy="880920"/>
              </a:xfrm>
              <a:prstGeom prst="rect">
                <a:avLst/>
              </a:prstGeom>
            </p:spPr>
          </p:pic>
        </mc:Fallback>
      </mc:AlternateContent>
      <p:sp>
        <p:nvSpPr>
          <p:cNvPr id="7" name="TextBox 6">
            <a:extLst>
              <a:ext uri="{FF2B5EF4-FFF2-40B4-BE49-F238E27FC236}">
                <a16:creationId xmlns:a16="http://schemas.microsoft.com/office/drawing/2014/main" id="{D511330A-F85A-41D4-83DE-28D4443E9199}"/>
              </a:ext>
            </a:extLst>
          </p:cNvPr>
          <p:cNvSpPr txBox="1"/>
          <p:nvPr/>
        </p:nvSpPr>
        <p:spPr>
          <a:xfrm>
            <a:off x="55510" y="2655059"/>
            <a:ext cx="317716" cy="369332"/>
          </a:xfrm>
          <a:prstGeom prst="rect">
            <a:avLst/>
          </a:prstGeom>
          <a:noFill/>
        </p:spPr>
        <p:txBody>
          <a:bodyPr wrap="none" rtlCol="0">
            <a:spAutoFit/>
          </a:bodyPr>
          <a:lstStyle/>
          <a:p>
            <a:r>
              <a:rPr lang="en-US"/>
              <a:t>A</a:t>
            </a:r>
          </a:p>
        </p:txBody>
      </p:sp>
      <p:sp>
        <p:nvSpPr>
          <p:cNvPr id="8" name="TextBox 7">
            <a:extLst>
              <a:ext uri="{FF2B5EF4-FFF2-40B4-BE49-F238E27FC236}">
                <a16:creationId xmlns:a16="http://schemas.microsoft.com/office/drawing/2014/main" id="{1E2E8D4B-5804-4E60-B0CF-4BA812209511}"/>
              </a:ext>
            </a:extLst>
          </p:cNvPr>
          <p:cNvSpPr txBox="1"/>
          <p:nvPr/>
        </p:nvSpPr>
        <p:spPr>
          <a:xfrm>
            <a:off x="2337796" y="1235022"/>
            <a:ext cx="45719" cy="369332"/>
          </a:xfrm>
          <a:prstGeom prst="rect">
            <a:avLst/>
          </a:prstGeom>
          <a:noFill/>
        </p:spPr>
        <p:txBody>
          <a:bodyPr wrap="square" rtlCol="0">
            <a:spAutoFit/>
          </a:bodyPr>
          <a:lstStyle/>
          <a:p>
            <a:r>
              <a:rPr lang="en-US"/>
              <a:t>B</a:t>
            </a:r>
          </a:p>
        </p:txBody>
      </p:sp>
      <p:sp>
        <p:nvSpPr>
          <p:cNvPr id="9" name="TextBox 8">
            <a:extLst>
              <a:ext uri="{FF2B5EF4-FFF2-40B4-BE49-F238E27FC236}">
                <a16:creationId xmlns:a16="http://schemas.microsoft.com/office/drawing/2014/main" id="{0CF9D0A7-F4C7-459D-A014-CB618FE6A1C1}"/>
              </a:ext>
            </a:extLst>
          </p:cNvPr>
          <p:cNvSpPr txBox="1"/>
          <p:nvPr/>
        </p:nvSpPr>
        <p:spPr>
          <a:xfrm>
            <a:off x="3729505" y="1245685"/>
            <a:ext cx="7740822" cy="307777"/>
          </a:xfrm>
          <a:prstGeom prst="rect">
            <a:avLst/>
          </a:prstGeom>
          <a:noFill/>
        </p:spPr>
        <p:txBody>
          <a:bodyPr wrap="square" rtlCol="0">
            <a:spAutoFit/>
          </a:bodyPr>
          <a:lstStyle/>
          <a:p>
            <a:r>
              <a:rPr lang="en-US" sz="1400"/>
              <a:t>Let’s consider a symmetric distribution….</a:t>
            </a:r>
          </a:p>
        </p:txBody>
      </p:sp>
      <p:graphicFrame>
        <p:nvGraphicFramePr>
          <p:cNvPr id="10" name="Object 9">
            <a:extLst>
              <a:ext uri="{FF2B5EF4-FFF2-40B4-BE49-F238E27FC236}">
                <a16:creationId xmlns:a16="http://schemas.microsoft.com/office/drawing/2014/main" id="{37764C04-9EA1-4A69-ACF9-AA3EFF235389}"/>
              </a:ext>
            </a:extLst>
          </p:cNvPr>
          <p:cNvGraphicFramePr>
            <a:graphicFrameLocks noChangeAspect="1"/>
          </p:cNvGraphicFramePr>
          <p:nvPr>
            <p:extLst>
              <p:ext uri="{D42A27DB-BD31-4B8C-83A1-F6EECF244321}">
                <p14:modId xmlns:p14="http://schemas.microsoft.com/office/powerpoint/2010/main" val="2021896511"/>
              </p:ext>
            </p:extLst>
          </p:nvPr>
        </p:nvGraphicFramePr>
        <p:xfrm>
          <a:off x="3798888" y="1776313"/>
          <a:ext cx="5791200" cy="639762"/>
        </p:xfrm>
        <a:graphic>
          <a:graphicData uri="http://schemas.openxmlformats.org/presentationml/2006/ole">
            <mc:AlternateContent xmlns:mc="http://schemas.openxmlformats.org/markup-compatibility/2006">
              <mc:Choice xmlns:v="urn:schemas-microsoft-com:vml" Requires="v">
                <p:oleObj name="Equation" r:id="rId6" imgW="4127400" imgH="457200" progId="Equation.DSMT4">
                  <p:embed/>
                </p:oleObj>
              </mc:Choice>
              <mc:Fallback>
                <p:oleObj name="Equation" r:id="rId6" imgW="4127400" imgH="457200" progId="Equation.DSMT4">
                  <p:embed/>
                  <p:pic>
                    <p:nvPicPr>
                      <p:cNvPr id="10" name="Object 9">
                        <a:extLst>
                          <a:ext uri="{FF2B5EF4-FFF2-40B4-BE49-F238E27FC236}">
                            <a16:creationId xmlns:a16="http://schemas.microsoft.com/office/drawing/2014/main" id="{37764C04-9EA1-4A69-ACF9-AA3EFF235389}"/>
                          </a:ext>
                        </a:extLst>
                      </p:cNvPr>
                      <p:cNvPicPr/>
                      <p:nvPr/>
                    </p:nvPicPr>
                    <p:blipFill>
                      <a:blip r:embed="rId7"/>
                      <a:stretch>
                        <a:fillRect/>
                      </a:stretch>
                    </p:blipFill>
                    <p:spPr>
                      <a:xfrm>
                        <a:off x="3798888" y="1776313"/>
                        <a:ext cx="5791200" cy="63976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D82BA30E-E613-4286-A07F-D1B7CAA37C13}"/>
              </a:ext>
            </a:extLst>
          </p:cNvPr>
          <p:cNvSpPr txBox="1"/>
          <p:nvPr/>
        </p:nvSpPr>
        <p:spPr>
          <a:xfrm>
            <a:off x="3730962" y="2672318"/>
            <a:ext cx="7739365" cy="523220"/>
          </a:xfrm>
          <a:prstGeom prst="rect">
            <a:avLst/>
          </a:prstGeom>
          <a:noFill/>
        </p:spPr>
        <p:txBody>
          <a:bodyPr wrap="square" rtlCol="0">
            <a:spAutoFit/>
          </a:bodyPr>
          <a:lstStyle/>
          <a:p>
            <a:r>
              <a:rPr lang="en-US" sz="1400"/>
              <a:t>Conditional probability distributions are as follows.  We can use the formal definition, as on left, or just take the fractional probability as on left.  </a:t>
            </a:r>
          </a:p>
        </p:txBody>
      </p:sp>
      <p:graphicFrame>
        <p:nvGraphicFramePr>
          <p:cNvPr id="13" name="Object 12">
            <a:extLst>
              <a:ext uri="{FF2B5EF4-FFF2-40B4-BE49-F238E27FC236}">
                <a16:creationId xmlns:a16="http://schemas.microsoft.com/office/drawing/2014/main" id="{67C41B53-6ED0-467E-BBB1-6F2A5A2F3C4E}"/>
              </a:ext>
            </a:extLst>
          </p:cNvPr>
          <p:cNvGraphicFramePr>
            <a:graphicFrameLocks noChangeAspect="1"/>
          </p:cNvGraphicFramePr>
          <p:nvPr>
            <p:extLst>
              <p:ext uri="{D42A27DB-BD31-4B8C-83A1-F6EECF244321}">
                <p14:modId xmlns:p14="http://schemas.microsoft.com/office/powerpoint/2010/main" val="3040867346"/>
              </p:ext>
            </p:extLst>
          </p:nvPr>
        </p:nvGraphicFramePr>
        <p:xfrm>
          <a:off x="3798888" y="3327997"/>
          <a:ext cx="4191000" cy="1314450"/>
        </p:xfrm>
        <a:graphic>
          <a:graphicData uri="http://schemas.openxmlformats.org/presentationml/2006/ole">
            <mc:AlternateContent xmlns:mc="http://schemas.openxmlformats.org/markup-compatibility/2006">
              <mc:Choice xmlns:v="urn:schemas-microsoft-com:vml" Requires="v">
                <p:oleObj name="Equation" r:id="rId8" imgW="2984400" imgH="939600" progId="Equation.DSMT4">
                  <p:embed/>
                </p:oleObj>
              </mc:Choice>
              <mc:Fallback>
                <p:oleObj name="Equation" r:id="rId8" imgW="2984400" imgH="939600" progId="Equation.DSMT4">
                  <p:embed/>
                  <p:pic>
                    <p:nvPicPr>
                      <p:cNvPr id="13" name="Object 12">
                        <a:extLst>
                          <a:ext uri="{FF2B5EF4-FFF2-40B4-BE49-F238E27FC236}">
                            <a16:creationId xmlns:a16="http://schemas.microsoft.com/office/drawing/2014/main" id="{67C41B53-6ED0-467E-BBB1-6F2A5A2F3C4E}"/>
                          </a:ext>
                        </a:extLst>
                      </p:cNvPr>
                      <p:cNvPicPr/>
                      <p:nvPr/>
                    </p:nvPicPr>
                    <p:blipFill>
                      <a:blip r:embed="rId9"/>
                      <a:stretch>
                        <a:fillRect/>
                      </a:stretch>
                    </p:blipFill>
                    <p:spPr>
                      <a:xfrm>
                        <a:off x="3798888" y="3327997"/>
                        <a:ext cx="4191000" cy="131445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28E3E8DC-BD6E-4C25-BEA7-FFE6C6D682F4}"/>
              </a:ext>
            </a:extLst>
          </p:cNvPr>
          <p:cNvGraphicFramePr>
            <a:graphicFrameLocks noChangeAspect="1"/>
          </p:cNvGraphicFramePr>
          <p:nvPr>
            <p:extLst>
              <p:ext uri="{D42A27DB-BD31-4B8C-83A1-F6EECF244321}">
                <p14:modId xmlns:p14="http://schemas.microsoft.com/office/powerpoint/2010/main" val="3397440501"/>
              </p:ext>
            </p:extLst>
          </p:nvPr>
        </p:nvGraphicFramePr>
        <p:xfrm>
          <a:off x="8727552" y="3299716"/>
          <a:ext cx="1908175" cy="1314450"/>
        </p:xfrm>
        <a:graphic>
          <a:graphicData uri="http://schemas.openxmlformats.org/presentationml/2006/ole">
            <mc:AlternateContent xmlns:mc="http://schemas.openxmlformats.org/markup-compatibility/2006">
              <mc:Choice xmlns:v="urn:schemas-microsoft-com:vml" Requires="v">
                <p:oleObj name="Equation" r:id="rId10" imgW="1358640" imgH="939600" progId="Equation.DSMT4">
                  <p:embed/>
                </p:oleObj>
              </mc:Choice>
              <mc:Fallback>
                <p:oleObj name="Equation" r:id="rId10" imgW="1358640" imgH="939600" progId="Equation.DSMT4">
                  <p:embed/>
                  <p:pic>
                    <p:nvPicPr>
                      <p:cNvPr id="14" name="Object 13">
                        <a:extLst>
                          <a:ext uri="{FF2B5EF4-FFF2-40B4-BE49-F238E27FC236}">
                            <a16:creationId xmlns:a16="http://schemas.microsoft.com/office/drawing/2014/main" id="{28E3E8DC-BD6E-4C25-BEA7-FFE6C6D682F4}"/>
                          </a:ext>
                        </a:extLst>
                      </p:cNvPr>
                      <p:cNvPicPr/>
                      <p:nvPr/>
                    </p:nvPicPr>
                    <p:blipFill>
                      <a:blip r:embed="rId11"/>
                      <a:stretch>
                        <a:fillRect/>
                      </a:stretch>
                    </p:blipFill>
                    <p:spPr>
                      <a:xfrm>
                        <a:off x="8727552" y="3299716"/>
                        <a:ext cx="1908175" cy="1314450"/>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2FDDFAD7-2D12-41E1-BEC8-5BADE3411CA2}"/>
              </a:ext>
            </a:extLst>
          </p:cNvPr>
          <p:cNvSpPr txBox="1"/>
          <p:nvPr/>
        </p:nvSpPr>
        <p:spPr>
          <a:xfrm>
            <a:off x="446535" y="4962821"/>
            <a:ext cx="11148434" cy="523220"/>
          </a:xfrm>
          <a:prstGeom prst="rect">
            <a:avLst/>
          </a:prstGeom>
          <a:noFill/>
        </p:spPr>
        <p:txBody>
          <a:bodyPr wrap="square" rtlCol="0">
            <a:spAutoFit/>
          </a:bodyPr>
          <a:lstStyle/>
          <a:p>
            <a:r>
              <a:rPr lang="en-US" sz="1400"/>
              <a:t>So a symmetric table gives identical marginal distributions, P(A), P(B), which makes sense.  Are they independent?  It would seem not necessarily on general grounds as symmetric distributions don’t imply independence.  And they are not in fact, since P(A|B) is not independent of B.</a:t>
            </a:r>
          </a:p>
        </p:txBody>
      </p:sp>
      <p:sp>
        <p:nvSpPr>
          <p:cNvPr id="11" name="TextBox 10">
            <a:extLst>
              <a:ext uri="{FF2B5EF4-FFF2-40B4-BE49-F238E27FC236}">
                <a16:creationId xmlns:a16="http://schemas.microsoft.com/office/drawing/2014/main" id="{83F20ABB-8E02-1746-0160-C245EBD44B1B}"/>
              </a:ext>
            </a:extLst>
          </p:cNvPr>
          <p:cNvSpPr txBox="1"/>
          <p:nvPr/>
        </p:nvSpPr>
        <p:spPr>
          <a:xfrm flipH="1">
            <a:off x="4189444" y="66840"/>
            <a:ext cx="3587872" cy="584775"/>
          </a:xfrm>
          <a:prstGeom prst="rect">
            <a:avLst/>
          </a:prstGeom>
          <a:noFill/>
        </p:spPr>
        <p:txBody>
          <a:bodyPr wrap="square" rtlCol="0">
            <a:spAutoFit/>
          </a:bodyPr>
          <a:lstStyle/>
          <a:p>
            <a:r>
              <a:rPr lang="en-US" sz="3200" b="1" u="sng">
                <a:solidFill>
                  <a:srgbClr val="FF0000"/>
                </a:solidFill>
              </a:rPr>
              <a:t>Event Composition</a:t>
            </a:r>
          </a:p>
        </p:txBody>
      </p:sp>
    </p:spTree>
    <p:extLst>
      <p:ext uri="{BB962C8B-B14F-4D97-AF65-F5344CB8AC3E}">
        <p14:creationId xmlns:p14="http://schemas.microsoft.com/office/powerpoint/2010/main" val="75040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604DAB-9F5A-44C0-A89E-8CC52F532BF3}"/>
              </a:ext>
            </a:extLst>
          </p:cNvPr>
          <p:cNvSpPr txBox="1"/>
          <p:nvPr/>
        </p:nvSpPr>
        <p:spPr>
          <a:xfrm>
            <a:off x="347221" y="743746"/>
            <a:ext cx="2201426" cy="338554"/>
          </a:xfrm>
          <a:prstGeom prst="rect">
            <a:avLst/>
          </a:prstGeom>
          <a:noFill/>
        </p:spPr>
        <p:txBody>
          <a:bodyPr wrap="square" rtlCol="0">
            <a:spAutoFit/>
          </a:bodyPr>
          <a:lstStyle/>
          <a:p>
            <a:r>
              <a:rPr lang="en-US" sz="1600" b="1"/>
              <a:t>Normal Distribution </a:t>
            </a:r>
          </a:p>
        </p:txBody>
      </p:sp>
      <p:sp>
        <p:nvSpPr>
          <p:cNvPr id="14" name="TextBox 13">
            <a:extLst>
              <a:ext uri="{FF2B5EF4-FFF2-40B4-BE49-F238E27FC236}">
                <a16:creationId xmlns:a16="http://schemas.microsoft.com/office/drawing/2014/main" id="{7E2FA42E-F1D3-4649-8836-5CBAFAB78FF1}"/>
              </a:ext>
            </a:extLst>
          </p:cNvPr>
          <p:cNvSpPr txBox="1"/>
          <p:nvPr/>
        </p:nvSpPr>
        <p:spPr>
          <a:xfrm flipH="1">
            <a:off x="4043529" y="67156"/>
            <a:ext cx="4429262"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5" name="Object 4">
            <a:extLst>
              <a:ext uri="{FF2B5EF4-FFF2-40B4-BE49-F238E27FC236}">
                <a16:creationId xmlns:a16="http://schemas.microsoft.com/office/drawing/2014/main" id="{CAF664C7-76CF-45B9-A668-832D5253F36A}"/>
              </a:ext>
            </a:extLst>
          </p:cNvPr>
          <p:cNvGraphicFramePr>
            <a:graphicFrameLocks noChangeAspect="1"/>
          </p:cNvGraphicFramePr>
          <p:nvPr>
            <p:extLst>
              <p:ext uri="{D42A27DB-BD31-4B8C-83A1-F6EECF244321}">
                <p14:modId xmlns:p14="http://schemas.microsoft.com/office/powerpoint/2010/main" val="594832918"/>
              </p:ext>
            </p:extLst>
          </p:nvPr>
        </p:nvGraphicFramePr>
        <p:xfrm>
          <a:off x="443215" y="1934054"/>
          <a:ext cx="10002838" cy="4587875"/>
        </p:xfrm>
        <a:graphic>
          <a:graphicData uri="http://schemas.openxmlformats.org/presentationml/2006/ole">
            <mc:AlternateContent xmlns:mc="http://schemas.openxmlformats.org/markup-compatibility/2006">
              <mc:Choice xmlns:v="urn:schemas-microsoft-com:vml" Requires="v">
                <p:oleObj name="Equation" r:id="rId2" imgW="7860960" imgH="3606480" progId="Equation.DSMT4">
                  <p:embed/>
                </p:oleObj>
              </mc:Choice>
              <mc:Fallback>
                <p:oleObj name="Equation" r:id="rId2" imgW="7860960" imgH="3606480" progId="Equation.DSMT4">
                  <p:embed/>
                  <p:pic>
                    <p:nvPicPr>
                      <p:cNvPr id="0" name=""/>
                      <p:cNvPicPr/>
                      <p:nvPr/>
                    </p:nvPicPr>
                    <p:blipFill>
                      <a:blip r:embed="rId3"/>
                      <a:stretch>
                        <a:fillRect/>
                      </a:stretch>
                    </p:blipFill>
                    <p:spPr>
                      <a:xfrm>
                        <a:off x="443215" y="1934054"/>
                        <a:ext cx="10002838" cy="45878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94FE9E6-C177-407F-8D6C-B6255CD94026}"/>
              </a:ext>
            </a:extLst>
          </p:cNvPr>
          <p:cNvSpPr txBox="1"/>
          <p:nvPr/>
        </p:nvSpPr>
        <p:spPr>
          <a:xfrm>
            <a:off x="347221" y="1030018"/>
            <a:ext cx="11401564" cy="738664"/>
          </a:xfrm>
          <a:prstGeom prst="rect">
            <a:avLst/>
          </a:prstGeom>
          <a:noFill/>
        </p:spPr>
        <p:txBody>
          <a:bodyPr wrap="square" rtlCol="0">
            <a:spAutoFit/>
          </a:bodyPr>
          <a:lstStyle/>
          <a:p>
            <a:r>
              <a:rPr lang="en-US" sz="1400"/>
              <a:t>For large n (greater than 30 or so), and not super small values of p (greater than 0.1-ish), and x close-ish to the average value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 np</a:t>
            </a:r>
            <a:r>
              <a:rPr lang="en-US" sz="1400"/>
              <a:t>, we can well approximate the binomial distribution with a normal distribution.  Let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be the deviation of x from the mean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 np.  So x =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And want to approximate this for small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I’ll do Stirling approximation on factorials, and then Taylor series expansion out to second order in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Will also note that n—</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 nq.</a:t>
            </a:r>
            <a:endParaRPr lang="en-US" sz="1400"/>
          </a:p>
        </p:txBody>
      </p:sp>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DA269D60-A25B-4660-B3C0-F1EB56BBF0AF}"/>
                  </a:ext>
                </a:extLst>
              </p14:cNvPr>
              <p14:cNvContentPartPr/>
              <p14:nvPr/>
            </p14:nvContentPartPr>
            <p14:xfrm>
              <a:off x="6420010" y="5829005"/>
              <a:ext cx="870840" cy="364680"/>
            </p14:xfrm>
          </p:contentPart>
        </mc:Choice>
        <mc:Fallback xmlns="">
          <p:pic>
            <p:nvPicPr>
              <p:cNvPr id="6" name="Ink 5">
                <a:extLst>
                  <a:ext uri="{FF2B5EF4-FFF2-40B4-BE49-F238E27FC236}">
                    <a16:creationId xmlns:a16="http://schemas.microsoft.com/office/drawing/2014/main" id="{DA269D60-A25B-4660-B3C0-F1EB56BBF0AF}"/>
                  </a:ext>
                </a:extLst>
              </p:cNvPr>
              <p:cNvPicPr/>
              <p:nvPr/>
            </p:nvPicPr>
            <p:blipFill>
              <a:blip r:embed="rId6"/>
              <a:stretch>
                <a:fillRect/>
              </a:stretch>
            </p:blipFill>
            <p:spPr>
              <a:xfrm>
                <a:off x="6411010" y="5820365"/>
                <a:ext cx="888480" cy="382320"/>
              </a:xfrm>
              <a:prstGeom prst="rect">
                <a:avLst/>
              </a:prstGeom>
            </p:spPr>
          </p:pic>
        </mc:Fallback>
      </mc:AlternateContent>
      <p:sp>
        <p:nvSpPr>
          <p:cNvPr id="7" name="TextBox 6">
            <a:extLst>
              <a:ext uri="{FF2B5EF4-FFF2-40B4-BE49-F238E27FC236}">
                <a16:creationId xmlns:a16="http://schemas.microsoft.com/office/drawing/2014/main" id="{EA3A6DBA-B989-4A79-ABF7-2C24A48FBB94}"/>
              </a:ext>
            </a:extLst>
          </p:cNvPr>
          <p:cNvSpPr txBox="1"/>
          <p:nvPr/>
        </p:nvSpPr>
        <p:spPr>
          <a:xfrm>
            <a:off x="7597302" y="5437762"/>
            <a:ext cx="4377447" cy="523220"/>
          </a:xfrm>
          <a:prstGeom prst="rect">
            <a:avLst/>
          </a:prstGeom>
          <a:noFill/>
        </p:spPr>
        <p:txBody>
          <a:bodyPr wrap="square" rtlCol="0">
            <a:spAutoFit/>
          </a:bodyPr>
          <a:lstStyle/>
          <a:p>
            <a:r>
              <a:rPr lang="en-US" sz="1400"/>
              <a:t>Exponentiating both sides, taking note that npq =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and ad hoc adding normalization, we do indeed have:</a:t>
            </a:r>
            <a:endParaRPr lang="en-US" sz="1600"/>
          </a:p>
        </p:txBody>
      </p:sp>
      <p:graphicFrame>
        <p:nvGraphicFramePr>
          <p:cNvPr id="10" name="Object 9">
            <a:extLst>
              <a:ext uri="{FF2B5EF4-FFF2-40B4-BE49-F238E27FC236}">
                <a16:creationId xmlns:a16="http://schemas.microsoft.com/office/drawing/2014/main" id="{17E455C4-889F-47DD-99D4-9B157AED5D0C}"/>
              </a:ext>
            </a:extLst>
          </p:cNvPr>
          <p:cNvGraphicFramePr>
            <a:graphicFrameLocks noChangeAspect="1"/>
          </p:cNvGraphicFramePr>
          <p:nvPr>
            <p:extLst>
              <p:ext uri="{D42A27DB-BD31-4B8C-83A1-F6EECF244321}">
                <p14:modId xmlns:p14="http://schemas.microsoft.com/office/powerpoint/2010/main" val="635449457"/>
              </p:ext>
            </p:extLst>
          </p:nvPr>
        </p:nvGraphicFramePr>
        <p:xfrm>
          <a:off x="7689107" y="6011345"/>
          <a:ext cx="2170113" cy="682625"/>
        </p:xfrm>
        <a:graphic>
          <a:graphicData uri="http://schemas.openxmlformats.org/presentationml/2006/ole">
            <mc:AlternateContent xmlns:mc="http://schemas.openxmlformats.org/markup-compatibility/2006">
              <mc:Choice xmlns:v="urn:schemas-microsoft-com:vml" Requires="v">
                <p:oleObj name="Equation" r:id="rId7" imgW="1574640" imgH="495000" progId="Equation.DSMT4">
                  <p:embed/>
                </p:oleObj>
              </mc:Choice>
              <mc:Fallback>
                <p:oleObj name="Equation" r:id="rId7" imgW="1574640" imgH="495000" progId="Equation.DSMT4">
                  <p:embed/>
                  <p:pic>
                    <p:nvPicPr>
                      <p:cNvPr id="0" name=""/>
                      <p:cNvPicPr/>
                      <p:nvPr/>
                    </p:nvPicPr>
                    <p:blipFill>
                      <a:blip r:embed="rId8"/>
                      <a:stretch>
                        <a:fillRect/>
                      </a:stretch>
                    </p:blipFill>
                    <p:spPr>
                      <a:xfrm>
                        <a:off x="7689107" y="6011345"/>
                        <a:ext cx="2170113" cy="682625"/>
                      </a:xfrm>
                      <a:prstGeom prst="rect">
                        <a:avLst/>
                      </a:prstGeom>
                      <a:ln>
                        <a:solidFill>
                          <a:schemeClr val="accent1"/>
                        </a:solidFill>
                      </a:ln>
                    </p:spPr>
                  </p:pic>
                </p:oleObj>
              </mc:Fallback>
            </mc:AlternateContent>
          </a:graphicData>
        </a:graphic>
      </p:graphicFrame>
    </p:spTree>
    <p:extLst>
      <p:ext uri="{BB962C8B-B14F-4D97-AF65-F5344CB8AC3E}">
        <p14:creationId xmlns:p14="http://schemas.microsoft.com/office/powerpoint/2010/main" val="318122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DBFD1AC6-3051-482B-87C7-C244E5245AE4}"/>
              </a:ext>
            </a:extLst>
          </p:cNvPr>
          <p:cNvGraphicFramePr>
            <a:graphicFrameLocks noGrp="1"/>
          </p:cNvGraphicFramePr>
          <p:nvPr>
            <p:extLst>
              <p:ext uri="{D42A27DB-BD31-4B8C-83A1-F6EECF244321}">
                <p14:modId xmlns:p14="http://schemas.microsoft.com/office/powerpoint/2010/main" val="2122839091"/>
              </p:ext>
            </p:extLst>
          </p:nvPr>
        </p:nvGraphicFramePr>
        <p:xfrm>
          <a:off x="721673" y="2025230"/>
          <a:ext cx="2502291" cy="1495635"/>
        </p:xfrm>
        <a:graphic>
          <a:graphicData uri="http://schemas.openxmlformats.org/drawingml/2006/table">
            <a:tbl>
              <a:tblPr firstRow="1" bandRow="1">
                <a:tableStyleId>{5C22544A-7EE6-4342-B048-85BDC9FD1C3A}</a:tableStyleId>
              </a:tblPr>
              <a:tblGrid>
                <a:gridCol w="834097">
                  <a:extLst>
                    <a:ext uri="{9D8B030D-6E8A-4147-A177-3AD203B41FA5}">
                      <a16:colId xmlns:a16="http://schemas.microsoft.com/office/drawing/2014/main" val="307048436"/>
                    </a:ext>
                  </a:extLst>
                </a:gridCol>
                <a:gridCol w="834097">
                  <a:extLst>
                    <a:ext uri="{9D8B030D-6E8A-4147-A177-3AD203B41FA5}">
                      <a16:colId xmlns:a16="http://schemas.microsoft.com/office/drawing/2014/main" val="1333708778"/>
                    </a:ext>
                  </a:extLst>
                </a:gridCol>
                <a:gridCol w="834097">
                  <a:extLst>
                    <a:ext uri="{9D8B030D-6E8A-4147-A177-3AD203B41FA5}">
                      <a16:colId xmlns:a16="http://schemas.microsoft.com/office/drawing/2014/main" val="3826359797"/>
                    </a:ext>
                  </a:extLst>
                </a:gridCol>
              </a:tblGrid>
              <a:tr h="498545">
                <a:tc>
                  <a:txBody>
                    <a:bodyPr/>
                    <a:lstStyle/>
                    <a:p>
                      <a:endParaRPr lang="en-US"/>
                    </a:p>
                  </a:txBody>
                  <a:tcPr/>
                </a:tc>
                <a:tc>
                  <a:txBody>
                    <a:bodyPr/>
                    <a:lstStyle/>
                    <a:p>
                      <a:r>
                        <a:rPr lang="en-US"/>
                        <a:t>x</a:t>
                      </a:r>
                    </a:p>
                  </a:txBody>
                  <a:tcPr/>
                </a:tc>
                <a:tc>
                  <a:txBody>
                    <a:bodyPr/>
                    <a:lstStyle/>
                    <a:p>
                      <a:r>
                        <a:rPr lang="en-US"/>
                        <a:t>y</a:t>
                      </a:r>
                    </a:p>
                  </a:txBody>
                  <a:tcPr/>
                </a:tc>
                <a:extLst>
                  <a:ext uri="{0D108BD9-81ED-4DB2-BD59-A6C34878D82A}">
                    <a16:rowId xmlns:a16="http://schemas.microsoft.com/office/drawing/2014/main" val="924990288"/>
                  </a:ext>
                </a:extLst>
              </a:tr>
              <a:tr h="498545">
                <a:tc>
                  <a:txBody>
                    <a:bodyPr/>
                    <a:lstStyle/>
                    <a:p>
                      <a:r>
                        <a:rPr lang="en-US"/>
                        <a:t>x</a:t>
                      </a:r>
                    </a:p>
                  </a:txBody>
                  <a:tcPr/>
                </a:tc>
                <a:tc>
                  <a:txBody>
                    <a:bodyPr/>
                    <a:lstStyle/>
                    <a:p>
                      <a:r>
                        <a:rPr lang="en-US"/>
                        <a:t>0.08</a:t>
                      </a:r>
                    </a:p>
                  </a:txBody>
                  <a:tcPr/>
                </a:tc>
                <a:tc>
                  <a:txBody>
                    <a:bodyPr/>
                    <a:lstStyle/>
                    <a:p>
                      <a:r>
                        <a:rPr lang="en-US"/>
                        <a:t>0.12</a:t>
                      </a:r>
                    </a:p>
                  </a:txBody>
                  <a:tcPr/>
                </a:tc>
                <a:extLst>
                  <a:ext uri="{0D108BD9-81ED-4DB2-BD59-A6C34878D82A}">
                    <a16:rowId xmlns:a16="http://schemas.microsoft.com/office/drawing/2014/main" val="1759889707"/>
                  </a:ext>
                </a:extLst>
              </a:tr>
              <a:tr h="498545">
                <a:tc>
                  <a:txBody>
                    <a:bodyPr/>
                    <a:lstStyle/>
                    <a:p>
                      <a:r>
                        <a:rPr lang="en-US"/>
                        <a:t>y</a:t>
                      </a:r>
                    </a:p>
                  </a:txBody>
                  <a:tcPr/>
                </a:tc>
                <a:tc>
                  <a:txBody>
                    <a:bodyPr/>
                    <a:lstStyle/>
                    <a:p>
                      <a:r>
                        <a:rPr lang="en-US"/>
                        <a:t>0.32</a:t>
                      </a:r>
                    </a:p>
                  </a:txBody>
                  <a:tcPr/>
                </a:tc>
                <a:tc>
                  <a:txBody>
                    <a:bodyPr/>
                    <a:lstStyle/>
                    <a:p>
                      <a:r>
                        <a:rPr lang="en-US"/>
                        <a:t>0.48</a:t>
                      </a:r>
                    </a:p>
                  </a:txBody>
                  <a:tcPr/>
                </a:tc>
                <a:extLst>
                  <a:ext uri="{0D108BD9-81ED-4DB2-BD59-A6C34878D82A}">
                    <a16:rowId xmlns:a16="http://schemas.microsoft.com/office/drawing/2014/main" val="4006106840"/>
                  </a:ext>
                </a:extLst>
              </a:tr>
            </a:tbl>
          </a:graphicData>
        </a:graphic>
      </p:graphicFrame>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4B21B8D5-00B5-4621-9C84-A1D936399DF8}"/>
                  </a:ext>
                </a:extLst>
              </p14:cNvPr>
              <p14:cNvContentPartPr/>
              <p14:nvPr/>
            </p14:nvContentPartPr>
            <p14:xfrm>
              <a:off x="1602135" y="1746914"/>
              <a:ext cx="1562760" cy="143280"/>
            </p14:xfrm>
          </p:contentPart>
        </mc:Choice>
        <mc:Fallback xmlns="">
          <p:pic>
            <p:nvPicPr>
              <p:cNvPr id="5" name="Ink 4">
                <a:extLst>
                  <a:ext uri="{FF2B5EF4-FFF2-40B4-BE49-F238E27FC236}">
                    <a16:creationId xmlns:a16="http://schemas.microsoft.com/office/drawing/2014/main" id="{4B21B8D5-00B5-4621-9C84-A1D936399DF8}"/>
                  </a:ext>
                </a:extLst>
              </p:cNvPr>
              <p:cNvPicPr/>
              <p:nvPr/>
            </p:nvPicPr>
            <p:blipFill>
              <a:blip r:embed="rId3"/>
              <a:stretch>
                <a:fillRect/>
              </a:stretch>
            </p:blipFill>
            <p:spPr>
              <a:xfrm>
                <a:off x="1597816" y="1742594"/>
                <a:ext cx="1571398" cy="1519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FCFA61CB-FCE4-43DF-A5D2-19F4C8BD1742}"/>
                  </a:ext>
                </a:extLst>
              </p14:cNvPr>
              <p14:cNvContentPartPr/>
              <p14:nvPr/>
            </p14:nvContentPartPr>
            <p14:xfrm>
              <a:off x="446535" y="2596514"/>
              <a:ext cx="128520" cy="872280"/>
            </p14:xfrm>
          </p:contentPart>
        </mc:Choice>
        <mc:Fallback xmlns="">
          <p:pic>
            <p:nvPicPr>
              <p:cNvPr id="6" name="Ink 5">
                <a:extLst>
                  <a:ext uri="{FF2B5EF4-FFF2-40B4-BE49-F238E27FC236}">
                    <a16:creationId xmlns:a16="http://schemas.microsoft.com/office/drawing/2014/main" id="{FCFA61CB-FCE4-43DF-A5D2-19F4C8BD1742}"/>
                  </a:ext>
                </a:extLst>
              </p:cNvPr>
              <p:cNvPicPr/>
              <p:nvPr/>
            </p:nvPicPr>
            <p:blipFill>
              <a:blip r:embed="rId5"/>
              <a:stretch>
                <a:fillRect/>
              </a:stretch>
            </p:blipFill>
            <p:spPr>
              <a:xfrm>
                <a:off x="442203" y="2592194"/>
                <a:ext cx="137184" cy="880920"/>
              </a:xfrm>
              <a:prstGeom prst="rect">
                <a:avLst/>
              </a:prstGeom>
            </p:spPr>
          </p:pic>
        </mc:Fallback>
      </mc:AlternateContent>
      <p:sp>
        <p:nvSpPr>
          <p:cNvPr id="7" name="TextBox 6">
            <a:extLst>
              <a:ext uri="{FF2B5EF4-FFF2-40B4-BE49-F238E27FC236}">
                <a16:creationId xmlns:a16="http://schemas.microsoft.com/office/drawing/2014/main" id="{D511330A-F85A-41D4-83DE-28D4443E9199}"/>
              </a:ext>
            </a:extLst>
          </p:cNvPr>
          <p:cNvSpPr txBox="1"/>
          <p:nvPr/>
        </p:nvSpPr>
        <p:spPr>
          <a:xfrm>
            <a:off x="55510" y="2773047"/>
            <a:ext cx="317716" cy="369332"/>
          </a:xfrm>
          <a:prstGeom prst="rect">
            <a:avLst/>
          </a:prstGeom>
          <a:noFill/>
        </p:spPr>
        <p:txBody>
          <a:bodyPr wrap="none" rtlCol="0">
            <a:spAutoFit/>
          </a:bodyPr>
          <a:lstStyle/>
          <a:p>
            <a:r>
              <a:rPr lang="en-US"/>
              <a:t>A</a:t>
            </a:r>
          </a:p>
        </p:txBody>
      </p:sp>
      <p:sp>
        <p:nvSpPr>
          <p:cNvPr id="8" name="TextBox 7">
            <a:extLst>
              <a:ext uri="{FF2B5EF4-FFF2-40B4-BE49-F238E27FC236}">
                <a16:creationId xmlns:a16="http://schemas.microsoft.com/office/drawing/2014/main" id="{1E2E8D4B-5804-4E60-B0CF-4BA812209511}"/>
              </a:ext>
            </a:extLst>
          </p:cNvPr>
          <p:cNvSpPr txBox="1"/>
          <p:nvPr/>
        </p:nvSpPr>
        <p:spPr>
          <a:xfrm>
            <a:off x="2337796" y="1353010"/>
            <a:ext cx="45719" cy="369332"/>
          </a:xfrm>
          <a:prstGeom prst="rect">
            <a:avLst/>
          </a:prstGeom>
          <a:noFill/>
        </p:spPr>
        <p:txBody>
          <a:bodyPr wrap="square" rtlCol="0">
            <a:spAutoFit/>
          </a:bodyPr>
          <a:lstStyle/>
          <a:p>
            <a:r>
              <a:rPr lang="en-US"/>
              <a:t>B</a:t>
            </a:r>
          </a:p>
        </p:txBody>
      </p:sp>
      <p:sp>
        <p:nvSpPr>
          <p:cNvPr id="9" name="TextBox 8">
            <a:extLst>
              <a:ext uri="{FF2B5EF4-FFF2-40B4-BE49-F238E27FC236}">
                <a16:creationId xmlns:a16="http://schemas.microsoft.com/office/drawing/2014/main" id="{0CF9D0A7-F4C7-459D-A014-CB618FE6A1C1}"/>
              </a:ext>
            </a:extLst>
          </p:cNvPr>
          <p:cNvSpPr txBox="1"/>
          <p:nvPr/>
        </p:nvSpPr>
        <p:spPr>
          <a:xfrm>
            <a:off x="3606957" y="1940387"/>
            <a:ext cx="7740822" cy="954107"/>
          </a:xfrm>
          <a:prstGeom prst="rect">
            <a:avLst/>
          </a:prstGeom>
          <a:noFill/>
        </p:spPr>
        <p:txBody>
          <a:bodyPr wrap="square" rtlCol="0">
            <a:spAutoFit/>
          </a:bodyPr>
          <a:lstStyle/>
          <a:p>
            <a:r>
              <a:rPr lang="en-US" sz="1400"/>
              <a:t>What about an independent distribution?  Say P(A) = (0.2, 0.8) and P(B) = (0.4, 0.6).  Then our table would be as on left….it isn’t obvious from just looking at the table that the variables are independent.  Now let’s look at the conditional probabilities.  Again I’ll do it the formal way for the first set, and the not-so-formal way for the second:</a:t>
            </a:r>
          </a:p>
        </p:txBody>
      </p:sp>
      <p:graphicFrame>
        <p:nvGraphicFramePr>
          <p:cNvPr id="15" name="Object 14">
            <a:extLst>
              <a:ext uri="{FF2B5EF4-FFF2-40B4-BE49-F238E27FC236}">
                <a16:creationId xmlns:a16="http://schemas.microsoft.com/office/drawing/2014/main" id="{16806A2C-6CD4-4177-B323-D494B58D6B7F}"/>
              </a:ext>
            </a:extLst>
          </p:cNvPr>
          <p:cNvGraphicFramePr>
            <a:graphicFrameLocks noChangeAspect="1"/>
          </p:cNvGraphicFramePr>
          <p:nvPr>
            <p:extLst>
              <p:ext uri="{D42A27DB-BD31-4B8C-83A1-F6EECF244321}">
                <p14:modId xmlns:p14="http://schemas.microsoft.com/office/powerpoint/2010/main" val="1250315259"/>
              </p:ext>
            </p:extLst>
          </p:nvPr>
        </p:nvGraphicFramePr>
        <p:xfrm>
          <a:off x="3681266" y="3038403"/>
          <a:ext cx="4403725" cy="1314450"/>
        </p:xfrm>
        <a:graphic>
          <a:graphicData uri="http://schemas.openxmlformats.org/presentationml/2006/ole">
            <mc:AlternateContent xmlns:mc="http://schemas.openxmlformats.org/markup-compatibility/2006">
              <mc:Choice xmlns:v="urn:schemas-microsoft-com:vml" Requires="v">
                <p:oleObj name="Equation" r:id="rId6" imgW="3136680" imgH="939600" progId="Equation.DSMT4">
                  <p:embed/>
                </p:oleObj>
              </mc:Choice>
              <mc:Fallback>
                <p:oleObj name="Equation" r:id="rId6" imgW="3136680" imgH="939600" progId="Equation.DSMT4">
                  <p:embed/>
                  <p:pic>
                    <p:nvPicPr>
                      <p:cNvPr id="13" name="Object 12">
                        <a:extLst>
                          <a:ext uri="{FF2B5EF4-FFF2-40B4-BE49-F238E27FC236}">
                            <a16:creationId xmlns:a16="http://schemas.microsoft.com/office/drawing/2014/main" id="{67C41B53-6ED0-467E-BBB1-6F2A5A2F3C4E}"/>
                          </a:ext>
                        </a:extLst>
                      </p:cNvPr>
                      <p:cNvPicPr/>
                      <p:nvPr/>
                    </p:nvPicPr>
                    <p:blipFill>
                      <a:blip r:embed="rId7"/>
                      <a:stretch>
                        <a:fillRect/>
                      </a:stretch>
                    </p:blipFill>
                    <p:spPr>
                      <a:xfrm>
                        <a:off x="3681266" y="3038403"/>
                        <a:ext cx="4403725" cy="131445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9E49C4B3-E002-4E23-ACD5-99F0C68D37CE}"/>
              </a:ext>
            </a:extLst>
          </p:cNvPr>
          <p:cNvGraphicFramePr>
            <a:graphicFrameLocks noChangeAspect="1"/>
          </p:cNvGraphicFramePr>
          <p:nvPr>
            <p:extLst>
              <p:ext uri="{D42A27DB-BD31-4B8C-83A1-F6EECF244321}">
                <p14:modId xmlns:p14="http://schemas.microsoft.com/office/powerpoint/2010/main" val="3777780305"/>
              </p:ext>
            </p:extLst>
          </p:nvPr>
        </p:nvGraphicFramePr>
        <p:xfrm>
          <a:off x="8510735" y="3018144"/>
          <a:ext cx="1908175" cy="1314450"/>
        </p:xfrm>
        <a:graphic>
          <a:graphicData uri="http://schemas.openxmlformats.org/presentationml/2006/ole">
            <mc:AlternateContent xmlns:mc="http://schemas.openxmlformats.org/markup-compatibility/2006">
              <mc:Choice xmlns:v="urn:schemas-microsoft-com:vml" Requires="v">
                <p:oleObj name="Equation" r:id="rId8" imgW="1358640" imgH="939600" progId="Equation.DSMT4">
                  <p:embed/>
                </p:oleObj>
              </mc:Choice>
              <mc:Fallback>
                <p:oleObj name="Equation" r:id="rId8" imgW="1358640" imgH="939600" progId="Equation.DSMT4">
                  <p:embed/>
                  <p:pic>
                    <p:nvPicPr>
                      <p:cNvPr id="14" name="Object 13">
                        <a:extLst>
                          <a:ext uri="{FF2B5EF4-FFF2-40B4-BE49-F238E27FC236}">
                            <a16:creationId xmlns:a16="http://schemas.microsoft.com/office/drawing/2014/main" id="{28E3E8DC-BD6E-4C25-BEA7-FFE6C6D682F4}"/>
                          </a:ext>
                        </a:extLst>
                      </p:cNvPr>
                      <p:cNvPicPr/>
                      <p:nvPr/>
                    </p:nvPicPr>
                    <p:blipFill>
                      <a:blip r:embed="rId9"/>
                      <a:stretch>
                        <a:fillRect/>
                      </a:stretch>
                    </p:blipFill>
                    <p:spPr>
                      <a:xfrm>
                        <a:off x="8510735" y="3018144"/>
                        <a:ext cx="1908175" cy="1314450"/>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0E6DD1D5-D83E-40C0-8B0C-482EDD276D26}"/>
              </a:ext>
            </a:extLst>
          </p:cNvPr>
          <p:cNvSpPr txBox="1"/>
          <p:nvPr/>
        </p:nvSpPr>
        <p:spPr>
          <a:xfrm>
            <a:off x="3606957" y="4580831"/>
            <a:ext cx="7074718" cy="523220"/>
          </a:xfrm>
          <a:prstGeom prst="rect">
            <a:avLst/>
          </a:prstGeom>
          <a:noFill/>
        </p:spPr>
        <p:txBody>
          <a:bodyPr wrap="square" rtlCol="0">
            <a:spAutoFit/>
          </a:bodyPr>
          <a:lstStyle/>
          <a:p>
            <a:r>
              <a:rPr lang="en-US" sz="1400"/>
              <a:t>And we see from the conditional probabilities confirmation of their independence since e.g. P(A|B) is independent of B, and moreover, is equal to P(A) itself.</a:t>
            </a:r>
          </a:p>
        </p:txBody>
      </p:sp>
      <p:sp>
        <p:nvSpPr>
          <p:cNvPr id="4" name="TextBox 3">
            <a:extLst>
              <a:ext uri="{FF2B5EF4-FFF2-40B4-BE49-F238E27FC236}">
                <a16:creationId xmlns:a16="http://schemas.microsoft.com/office/drawing/2014/main" id="{9BA876BF-DC44-A295-4564-723472E43917}"/>
              </a:ext>
            </a:extLst>
          </p:cNvPr>
          <p:cNvSpPr txBox="1"/>
          <p:nvPr/>
        </p:nvSpPr>
        <p:spPr>
          <a:xfrm flipH="1">
            <a:off x="4189444" y="66840"/>
            <a:ext cx="3587872" cy="584775"/>
          </a:xfrm>
          <a:prstGeom prst="rect">
            <a:avLst/>
          </a:prstGeom>
          <a:noFill/>
        </p:spPr>
        <p:txBody>
          <a:bodyPr wrap="square" rtlCol="0">
            <a:spAutoFit/>
          </a:bodyPr>
          <a:lstStyle/>
          <a:p>
            <a:r>
              <a:rPr lang="en-US" sz="3200" b="1" u="sng">
                <a:solidFill>
                  <a:srgbClr val="FF0000"/>
                </a:solidFill>
              </a:rPr>
              <a:t>Event Composition</a:t>
            </a:r>
          </a:p>
        </p:txBody>
      </p:sp>
    </p:spTree>
    <p:extLst>
      <p:ext uri="{BB962C8B-B14F-4D97-AF65-F5344CB8AC3E}">
        <p14:creationId xmlns:p14="http://schemas.microsoft.com/office/powerpoint/2010/main" val="85908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482379" y="964265"/>
            <a:ext cx="9987379" cy="1107996"/>
          </a:xfrm>
          <a:prstGeom prst="rect">
            <a:avLst/>
          </a:prstGeom>
        </p:spPr>
        <p:txBody>
          <a:bodyPr wrap="square">
            <a:spAutoFit/>
          </a:bodyPr>
          <a:lstStyle/>
          <a:p>
            <a:r>
              <a:rPr lang="en-US" b="1"/>
              <a:t>Simpson’s Paradox</a:t>
            </a:r>
            <a:endParaRPr lang="en-US" sz="1400" b="1"/>
          </a:p>
          <a:p>
            <a:r>
              <a:rPr lang="en-US" sz="1600"/>
              <a:t>So say a malady like kidney stones comes in two varieties – small and large.  And you test two treatments A and B.  Looks like you’re testing on different groups, however.  Paradox is that treatment A, say, can be more successful in treating both small and large stones, individually, and yet have a lower overall success rate than treatment B.  </a:t>
            </a:r>
            <a:endParaRPr lang="en-US" sz="1400"/>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189443" y="96337"/>
            <a:ext cx="3528879" cy="584775"/>
          </a:xfrm>
          <a:prstGeom prst="rect">
            <a:avLst/>
          </a:prstGeom>
          <a:noFill/>
        </p:spPr>
        <p:txBody>
          <a:bodyPr wrap="square" rtlCol="0">
            <a:spAutoFit/>
          </a:bodyPr>
          <a:lstStyle/>
          <a:p>
            <a:r>
              <a:rPr lang="en-US" sz="3200" b="1" u="sng">
                <a:solidFill>
                  <a:srgbClr val="FF0000"/>
                </a:solidFill>
              </a:rPr>
              <a:t>Event Composition</a:t>
            </a:r>
          </a:p>
        </p:txBody>
      </p:sp>
      <p:pic>
        <p:nvPicPr>
          <p:cNvPr id="2" name="Picture 1">
            <a:extLst>
              <a:ext uri="{FF2B5EF4-FFF2-40B4-BE49-F238E27FC236}">
                <a16:creationId xmlns:a16="http://schemas.microsoft.com/office/drawing/2014/main" id="{F1EBDFD8-A16E-4293-AAAC-5FB3B92DC8FB}"/>
              </a:ext>
            </a:extLst>
          </p:cNvPr>
          <p:cNvPicPr>
            <a:picLocks noChangeAspect="1"/>
          </p:cNvPicPr>
          <p:nvPr/>
        </p:nvPicPr>
        <p:blipFill>
          <a:blip r:embed="rId2"/>
          <a:stretch>
            <a:fillRect/>
          </a:stretch>
        </p:blipFill>
        <p:spPr>
          <a:xfrm>
            <a:off x="482379" y="2199836"/>
            <a:ext cx="5528678" cy="1980422"/>
          </a:xfrm>
          <a:prstGeom prst="rect">
            <a:avLst/>
          </a:prstGeom>
        </p:spPr>
      </p:pic>
    </p:spTree>
    <p:extLst>
      <p:ext uri="{BB962C8B-B14F-4D97-AF65-F5344CB8AC3E}">
        <p14:creationId xmlns:p14="http://schemas.microsoft.com/office/powerpoint/2010/main" val="385032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87174" y="691211"/>
            <a:ext cx="11524612" cy="1661993"/>
          </a:xfrm>
          <a:prstGeom prst="rect">
            <a:avLst/>
          </a:prstGeom>
        </p:spPr>
        <p:txBody>
          <a:bodyPr wrap="square">
            <a:spAutoFit/>
          </a:bodyPr>
          <a:lstStyle/>
          <a:p>
            <a:r>
              <a:rPr lang="en-US" b="1"/>
              <a:t>Bayesian Network</a:t>
            </a:r>
            <a:endParaRPr lang="en-US" sz="1400" b="1"/>
          </a:p>
          <a:p>
            <a:r>
              <a:rPr lang="en-US" sz="1400"/>
              <a:t>Recall that the joint probability distribution could be written in terms of conditional probabilities, so that if one knew the latter, one could get the former.  Such conditional probability networks are called Bayesian networks.  Consider the following network, on the right.  The presence of Clouds affects the presence of Sprinkler (being on), and the presence of Rain (happening).  And both affect the presence of Grass being wet.  The arrows give us the directions of the causal relationships. It suffices, for calculating certain (all?) probabilities, to write down the conditional probability table for each node, i.e., the probability of that node given any of the events that cause it.  So we’d have: P(C), P(S|C), P(R|C), P(G|S,R).  Also note that we only need the conditional probability of G w/r to its direct antecedents.</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4235879" y="149901"/>
            <a:ext cx="3627201" cy="584775"/>
          </a:xfrm>
          <a:prstGeom prst="rect">
            <a:avLst/>
          </a:prstGeom>
          <a:noFill/>
        </p:spPr>
        <p:txBody>
          <a:bodyPr wrap="square" rtlCol="0">
            <a:spAutoFit/>
          </a:bodyPr>
          <a:lstStyle/>
          <a:p>
            <a:r>
              <a:rPr lang="en-US" sz="3200" b="1" u="sng">
                <a:solidFill>
                  <a:srgbClr val="6699FF"/>
                </a:solidFill>
              </a:rPr>
              <a:t>Bayesian Networks</a:t>
            </a:r>
          </a:p>
        </p:txBody>
      </p:sp>
      <p:sp>
        <p:nvSpPr>
          <p:cNvPr id="3" name="TextBox 2">
            <a:extLst>
              <a:ext uri="{FF2B5EF4-FFF2-40B4-BE49-F238E27FC236}">
                <a16:creationId xmlns:a16="http://schemas.microsoft.com/office/drawing/2014/main" id="{DD18517A-2794-4BA3-9369-8BCC03108A5C}"/>
              </a:ext>
            </a:extLst>
          </p:cNvPr>
          <p:cNvSpPr txBox="1"/>
          <p:nvPr/>
        </p:nvSpPr>
        <p:spPr>
          <a:xfrm>
            <a:off x="343736" y="2438805"/>
            <a:ext cx="4141652" cy="738664"/>
          </a:xfrm>
          <a:prstGeom prst="rect">
            <a:avLst/>
          </a:prstGeom>
          <a:noFill/>
          <a:ln>
            <a:solidFill>
              <a:srgbClr val="FF0000"/>
            </a:solidFill>
          </a:ln>
        </p:spPr>
        <p:txBody>
          <a:bodyPr wrap="square" rtlCol="0">
            <a:spAutoFit/>
          </a:bodyPr>
          <a:lstStyle/>
          <a:p>
            <a:r>
              <a:rPr lang="en-US" sz="1400"/>
              <a:t>Bayesian networks satisfy the </a:t>
            </a:r>
            <a:r>
              <a:rPr lang="en-US" sz="1400" b="1"/>
              <a:t>local Markov property</a:t>
            </a:r>
            <a:r>
              <a:rPr lang="en-US" sz="1400"/>
              <a:t>: </a:t>
            </a:r>
            <a:r>
              <a:rPr lang="en-US" sz="1400" i="1"/>
              <a:t>probability of node is conditionally independent of its non-descendents, given its parent(s). </a:t>
            </a:r>
            <a:endParaRPr lang="en-US" sz="1400"/>
          </a:p>
        </p:txBody>
      </p:sp>
      <p:pic>
        <p:nvPicPr>
          <p:cNvPr id="5" name="Picture 4">
            <a:extLst>
              <a:ext uri="{FF2B5EF4-FFF2-40B4-BE49-F238E27FC236}">
                <a16:creationId xmlns:a16="http://schemas.microsoft.com/office/drawing/2014/main" id="{704F5B21-A760-4C6E-88A0-FA2CB90A42EE}"/>
              </a:ext>
            </a:extLst>
          </p:cNvPr>
          <p:cNvPicPr>
            <a:picLocks noChangeAspect="1"/>
          </p:cNvPicPr>
          <p:nvPr/>
        </p:nvPicPr>
        <p:blipFill>
          <a:blip r:embed="rId2"/>
          <a:stretch>
            <a:fillRect/>
          </a:stretch>
        </p:blipFill>
        <p:spPr>
          <a:xfrm>
            <a:off x="6312679" y="2938493"/>
            <a:ext cx="5763057" cy="3822804"/>
          </a:xfrm>
          <a:prstGeom prst="rect">
            <a:avLst/>
          </a:prstGeom>
        </p:spPr>
      </p:pic>
      <p:sp>
        <p:nvSpPr>
          <p:cNvPr id="7" name="TextBox 6">
            <a:extLst>
              <a:ext uri="{FF2B5EF4-FFF2-40B4-BE49-F238E27FC236}">
                <a16:creationId xmlns:a16="http://schemas.microsoft.com/office/drawing/2014/main" id="{D199ADE3-33F7-49C7-9FD6-A8E329962BA0}"/>
              </a:ext>
            </a:extLst>
          </p:cNvPr>
          <p:cNvSpPr txBox="1"/>
          <p:nvPr/>
        </p:nvSpPr>
        <p:spPr>
          <a:xfrm>
            <a:off x="4885299" y="2438805"/>
            <a:ext cx="1988045" cy="738664"/>
          </a:xfrm>
          <a:prstGeom prst="rect">
            <a:avLst/>
          </a:prstGeom>
          <a:noFill/>
        </p:spPr>
        <p:txBody>
          <a:bodyPr wrap="none" rtlCol="0">
            <a:spAutoFit/>
          </a:bodyPr>
          <a:lstStyle/>
          <a:p>
            <a:r>
              <a:rPr lang="en-US" sz="1400"/>
              <a:t>For instance,</a:t>
            </a:r>
          </a:p>
          <a:p>
            <a:r>
              <a:rPr lang="en-US" sz="1400"/>
              <a:t>P(S|C,R) = P(S|C)    and   </a:t>
            </a:r>
          </a:p>
          <a:p>
            <a:r>
              <a:rPr lang="en-US" sz="1400"/>
              <a:t>P(SR|C) = P(S|C)*P(R|C)</a:t>
            </a:r>
            <a:endParaRPr lang="en-US"/>
          </a:p>
        </p:txBody>
      </p:sp>
      <p:graphicFrame>
        <p:nvGraphicFramePr>
          <p:cNvPr id="8" name="Object 7">
            <a:extLst>
              <a:ext uri="{FF2B5EF4-FFF2-40B4-BE49-F238E27FC236}">
                <a16:creationId xmlns:a16="http://schemas.microsoft.com/office/drawing/2014/main" id="{B45A9869-0913-40A1-8BA1-8A375866AA40}"/>
              </a:ext>
            </a:extLst>
          </p:cNvPr>
          <p:cNvGraphicFramePr>
            <a:graphicFrameLocks noChangeAspect="1"/>
          </p:cNvGraphicFramePr>
          <p:nvPr/>
        </p:nvGraphicFramePr>
        <p:xfrm>
          <a:off x="343736" y="3832370"/>
          <a:ext cx="4170363" cy="587375"/>
        </p:xfrm>
        <a:graphic>
          <a:graphicData uri="http://schemas.openxmlformats.org/presentationml/2006/ole">
            <mc:AlternateContent xmlns:mc="http://schemas.openxmlformats.org/markup-compatibility/2006">
              <mc:Choice xmlns:v="urn:schemas-microsoft-com:vml" Requires="v">
                <p:oleObj name="Equation" r:id="rId3" imgW="3073320" imgH="431640" progId="Equation.DSMT4">
                  <p:embed/>
                </p:oleObj>
              </mc:Choice>
              <mc:Fallback>
                <p:oleObj name="Equation" r:id="rId3" imgW="3073320" imgH="431640" progId="Equation.DSMT4">
                  <p:embed/>
                  <p:pic>
                    <p:nvPicPr>
                      <p:cNvPr id="8" name="Object 7">
                        <a:extLst>
                          <a:ext uri="{FF2B5EF4-FFF2-40B4-BE49-F238E27FC236}">
                            <a16:creationId xmlns:a16="http://schemas.microsoft.com/office/drawing/2014/main" id="{B45A9869-0913-40A1-8BA1-8A375866AA40}"/>
                          </a:ext>
                        </a:extLst>
                      </p:cNvPr>
                      <p:cNvPicPr/>
                      <p:nvPr/>
                    </p:nvPicPr>
                    <p:blipFill>
                      <a:blip r:embed="rId4"/>
                      <a:stretch>
                        <a:fillRect/>
                      </a:stretch>
                    </p:blipFill>
                    <p:spPr>
                      <a:xfrm>
                        <a:off x="343736" y="3832370"/>
                        <a:ext cx="4170363" cy="587375"/>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02C11A6B-8C5B-4A35-9E37-0A199495CD93}"/>
              </a:ext>
            </a:extLst>
          </p:cNvPr>
          <p:cNvSpPr txBox="1"/>
          <p:nvPr/>
        </p:nvSpPr>
        <p:spPr>
          <a:xfrm>
            <a:off x="287174" y="3396894"/>
            <a:ext cx="5968942" cy="307777"/>
          </a:xfrm>
          <a:prstGeom prst="rect">
            <a:avLst/>
          </a:prstGeom>
          <a:noFill/>
        </p:spPr>
        <p:txBody>
          <a:bodyPr wrap="none" rtlCol="0">
            <a:spAutoFit/>
          </a:bodyPr>
          <a:lstStyle/>
          <a:p>
            <a:r>
              <a:rPr lang="en-US" sz="1400"/>
              <a:t>This property simplifies the joint probability distribution into an intuitive result:</a:t>
            </a:r>
            <a:endParaRPr lang="en-US"/>
          </a:p>
        </p:txBody>
      </p:sp>
      <p:sp>
        <p:nvSpPr>
          <p:cNvPr id="12" name="TextBox 11">
            <a:extLst>
              <a:ext uri="{FF2B5EF4-FFF2-40B4-BE49-F238E27FC236}">
                <a16:creationId xmlns:a16="http://schemas.microsoft.com/office/drawing/2014/main" id="{5348F595-1A1B-4F67-A982-46BCDE4919ED}"/>
              </a:ext>
            </a:extLst>
          </p:cNvPr>
          <p:cNvSpPr txBox="1"/>
          <p:nvPr/>
        </p:nvSpPr>
        <p:spPr>
          <a:xfrm>
            <a:off x="343736" y="4587872"/>
            <a:ext cx="5968943" cy="954107"/>
          </a:xfrm>
          <a:prstGeom prst="rect">
            <a:avLst/>
          </a:prstGeom>
          <a:noFill/>
        </p:spPr>
        <p:txBody>
          <a:bodyPr wrap="square" rtlCol="0">
            <a:spAutoFit/>
          </a:bodyPr>
          <a:lstStyle/>
          <a:p>
            <a:r>
              <a:rPr lang="en-US" sz="1400"/>
              <a:t>We can calculate the probability P(x) of some subset of events, x, by summing our expression above over all irrelevant variables.  And we can calculate conditional probabilities, P(x|e), via P(xe)/P(e) and using the expression above to calculate the numerator and denominator.</a:t>
            </a:r>
            <a:endParaRPr lang="en-US"/>
          </a:p>
        </p:txBody>
      </p:sp>
      <p:graphicFrame>
        <p:nvGraphicFramePr>
          <p:cNvPr id="10" name="Object 9">
            <a:extLst>
              <a:ext uri="{FF2B5EF4-FFF2-40B4-BE49-F238E27FC236}">
                <a16:creationId xmlns:a16="http://schemas.microsoft.com/office/drawing/2014/main" id="{FDB38063-8D54-4365-830B-7B95F9C0354F}"/>
              </a:ext>
            </a:extLst>
          </p:cNvPr>
          <p:cNvGraphicFramePr>
            <a:graphicFrameLocks noChangeAspect="1"/>
          </p:cNvGraphicFramePr>
          <p:nvPr/>
        </p:nvGraphicFramePr>
        <p:xfrm>
          <a:off x="343736" y="5710106"/>
          <a:ext cx="4306888" cy="933450"/>
        </p:xfrm>
        <a:graphic>
          <a:graphicData uri="http://schemas.openxmlformats.org/presentationml/2006/ole">
            <mc:AlternateContent xmlns:mc="http://schemas.openxmlformats.org/markup-compatibility/2006">
              <mc:Choice xmlns:v="urn:schemas-microsoft-com:vml" Requires="v">
                <p:oleObj name="Equation" r:id="rId5" imgW="3174840" imgH="685800" progId="Equation.DSMT4">
                  <p:embed/>
                </p:oleObj>
              </mc:Choice>
              <mc:Fallback>
                <p:oleObj name="Equation" r:id="rId5" imgW="3174840" imgH="685800" progId="Equation.DSMT4">
                  <p:embed/>
                  <p:pic>
                    <p:nvPicPr>
                      <p:cNvPr id="10" name="Object 9">
                        <a:extLst>
                          <a:ext uri="{FF2B5EF4-FFF2-40B4-BE49-F238E27FC236}">
                            <a16:creationId xmlns:a16="http://schemas.microsoft.com/office/drawing/2014/main" id="{FDB38063-8D54-4365-830B-7B95F9C0354F}"/>
                          </a:ext>
                        </a:extLst>
                      </p:cNvPr>
                      <p:cNvPicPr/>
                      <p:nvPr/>
                    </p:nvPicPr>
                    <p:blipFill>
                      <a:blip r:embed="rId6"/>
                      <a:stretch>
                        <a:fillRect/>
                      </a:stretch>
                    </p:blipFill>
                    <p:spPr>
                      <a:xfrm>
                        <a:off x="343736" y="5710106"/>
                        <a:ext cx="4306888" cy="933450"/>
                      </a:xfrm>
                      <a:prstGeom prst="rect">
                        <a:avLst/>
                      </a:prstGeom>
                    </p:spPr>
                  </p:pic>
                </p:oleObj>
              </mc:Fallback>
            </mc:AlternateContent>
          </a:graphicData>
        </a:graphic>
      </p:graphicFrame>
    </p:spTree>
    <p:extLst>
      <p:ext uri="{BB962C8B-B14F-4D97-AF65-F5344CB8AC3E}">
        <p14:creationId xmlns:p14="http://schemas.microsoft.com/office/powerpoint/2010/main" val="107927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87175" y="813145"/>
            <a:ext cx="2999344" cy="584775"/>
          </a:xfrm>
          <a:prstGeom prst="rect">
            <a:avLst/>
          </a:prstGeom>
        </p:spPr>
        <p:txBody>
          <a:bodyPr wrap="square">
            <a:spAutoFit/>
          </a:bodyPr>
          <a:lstStyle/>
          <a:p>
            <a:r>
              <a:rPr lang="en-US" b="1"/>
              <a:t>Bayesian Network</a:t>
            </a:r>
            <a:endParaRPr lang="en-US" sz="1400" b="1"/>
          </a:p>
          <a:p>
            <a:r>
              <a:rPr lang="en-US" sz="1400"/>
              <a:t>Let’s do example.  What is P(S)?</a:t>
            </a:r>
          </a:p>
        </p:txBody>
      </p:sp>
      <p:pic>
        <p:nvPicPr>
          <p:cNvPr id="5" name="Picture 4">
            <a:extLst>
              <a:ext uri="{FF2B5EF4-FFF2-40B4-BE49-F238E27FC236}">
                <a16:creationId xmlns:a16="http://schemas.microsoft.com/office/drawing/2014/main" id="{704F5B21-A760-4C6E-88A0-FA2CB90A42EE}"/>
              </a:ext>
            </a:extLst>
          </p:cNvPr>
          <p:cNvPicPr>
            <a:picLocks noChangeAspect="1"/>
          </p:cNvPicPr>
          <p:nvPr/>
        </p:nvPicPr>
        <p:blipFill>
          <a:blip r:embed="rId2"/>
          <a:stretch>
            <a:fillRect/>
          </a:stretch>
        </p:blipFill>
        <p:spPr>
          <a:xfrm>
            <a:off x="6728148" y="1603061"/>
            <a:ext cx="5262301" cy="3490638"/>
          </a:xfrm>
          <a:prstGeom prst="rect">
            <a:avLst/>
          </a:prstGeom>
        </p:spPr>
      </p:pic>
      <p:graphicFrame>
        <p:nvGraphicFramePr>
          <p:cNvPr id="7" name="Object 6">
            <a:extLst>
              <a:ext uri="{FF2B5EF4-FFF2-40B4-BE49-F238E27FC236}">
                <a16:creationId xmlns:a16="http://schemas.microsoft.com/office/drawing/2014/main" id="{191A576D-BDE2-4DE0-94C6-596E79A2E6DB}"/>
              </a:ext>
            </a:extLst>
          </p:cNvPr>
          <p:cNvGraphicFramePr>
            <a:graphicFrameLocks noChangeAspect="1"/>
          </p:cNvGraphicFramePr>
          <p:nvPr/>
        </p:nvGraphicFramePr>
        <p:xfrm>
          <a:off x="373358" y="1530350"/>
          <a:ext cx="4533900" cy="3216275"/>
        </p:xfrm>
        <a:graphic>
          <a:graphicData uri="http://schemas.openxmlformats.org/presentationml/2006/ole">
            <mc:AlternateContent xmlns:mc="http://schemas.openxmlformats.org/markup-compatibility/2006">
              <mc:Choice xmlns:v="urn:schemas-microsoft-com:vml" Requires="v">
                <p:oleObj name="Equation" r:id="rId3" imgW="3340080" imgH="2361960" progId="Equation.DSMT4">
                  <p:embed/>
                </p:oleObj>
              </mc:Choice>
              <mc:Fallback>
                <p:oleObj name="Equation" r:id="rId3" imgW="3340080" imgH="2361960" progId="Equation.DSMT4">
                  <p:embed/>
                  <p:pic>
                    <p:nvPicPr>
                      <p:cNvPr id="7" name="Object 6">
                        <a:extLst>
                          <a:ext uri="{FF2B5EF4-FFF2-40B4-BE49-F238E27FC236}">
                            <a16:creationId xmlns:a16="http://schemas.microsoft.com/office/drawing/2014/main" id="{191A576D-BDE2-4DE0-94C6-596E79A2E6DB}"/>
                          </a:ext>
                        </a:extLst>
                      </p:cNvPr>
                      <p:cNvPicPr/>
                      <p:nvPr/>
                    </p:nvPicPr>
                    <p:blipFill>
                      <a:blip r:embed="rId4"/>
                      <a:stretch>
                        <a:fillRect/>
                      </a:stretch>
                    </p:blipFill>
                    <p:spPr>
                      <a:xfrm>
                        <a:off x="373358" y="1530350"/>
                        <a:ext cx="4533900" cy="3216275"/>
                      </a:xfrm>
                      <a:prstGeom prst="rect">
                        <a:avLst/>
                      </a:prstGeom>
                    </p:spPr>
                  </p:pic>
                </p:oleObj>
              </mc:Fallback>
            </mc:AlternateContent>
          </a:graphicData>
        </a:graphic>
      </p:graphicFrame>
      <p:sp>
        <p:nvSpPr>
          <p:cNvPr id="2" name="Freeform: Shape 1">
            <a:extLst>
              <a:ext uri="{FF2B5EF4-FFF2-40B4-BE49-F238E27FC236}">
                <a16:creationId xmlns:a16="http://schemas.microsoft.com/office/drawing/2014/main" id="{7D0406DD-FF63-41C9-8B5C-92DC14CE763F}"/>
              </a:ext>
            </a:extLst>
          </p:cNvPr>
          <p:cNvSpPr/>
          <p:nvPr/>
        </p:nvSpPr>
        <p:spPr>
          <a:xfrm>
            <a:off x="2329516" y="4508500"/>
            <a:ext cx="1190625" cy="476250"/>
          </a:xfrm>
          <a:custGeom>
            <a:avLst/>
            <a:gdLst>
              <a:gd name="connsiteX0" fmla="*/ 0 w 1190625"/>
              <a:gd name="connsiteY0" fmla="*/ 0 h 476250"/>
              <a:gd name="connsiteX1" fmla="*/ 76200 w 1190625"/>
              <a:gd name="connsiteY1" fmla="*/ 38100 h 476250"/>
              <a:gd name="connsiteX2" fmla="*/ 266700 w 1190625"/>
              <a:gd name="connsiteY2" fmla="*/ 142875 h 476250"/>
              <a:gd name="connsiteX3" fmla="*/ 409575 w 1190625"/>
              <a:gd name="connsiteY3" fmla="*/ 190500 h 476250"/>
              <a:gd name="connsiteX4" fmla="*/ 542925 w 1190625"/>
              <a:gd name="connsiteY4" fmla="*/ 247650 h 476250"/>
              <a:gd name="connsiteX5" fmla="*/ 628650 w 1190625"/>
              <a:gd name="connsiteY5" fmla="*/ 276225 h 476250"/>
              <a:gd name="connsiteX6" fmla="*/ 695325 w 1190625"/>
              <a:gd name="connsiteY6" fmla="*/ 304800 h 476250"/>
              <a:gd name="connsiteX7" fmla="*/ 819150 w 1190625"/>
              <a:gd name="connsiteY7" fmla="*/ 333375 h 476250"/>
              <a:gd name="connsiteX8" fmla="*/ 904875 w 1190625"/>
              <a:gd name="connsiteY8" fmla="*/ 361950 h 476250"/>
              <a:gd name="connsiteX9" fmla="*/ 962025 w 1190625"/>
              <a:gd name="connsiteY9" fmla="*/ 390525 h 476250"/>
              <a:gd name="connsiteX10" fmla="*/ 1000125 w 1190625"/>
              <a:gd name="connsiteY10" fmla="*/ 400050 h 476250"/>
              <a:gd name="connsiteX11" fmla="*/ 1123950 w 1190625"/>
              <a:gd name="connsiteY11" fmla="*/ 438150 h 476250"/>
              <a:gd name="connsiteX12" fmla="*/ 1162050 w 1190625"/>
              <a:gd name="connsiteY12" fmla="*/ 466725 h 476250"/>
              <a:gd name="connsiteX13" fmla="*/ 1190625 w 1190625"/>
              <a:gd name="connsiteY13" fmla="*/ 47625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0625" h="476250">
                <a:moveTo>
                  <a:pt x="0" y="0"/>
                </a:moveTo>
                <a:cubicBezTo>
                  <a:pt x="25400" y="12700"/>
                  <a:pt x="51168" y="24690"/>
                  <a:pt x="76200" y="38100"/>
                </a:cubicBezTo>
                <a:cubicBezTo>
                  <a:pt x="140081" y="72322"/>
                  <a:pt x="197948" y="119958"/>
                  <a:pt x="266700" y="142875"/>
                </a:cubicBezTo>
                <a:cubicBezTo>
                  <a:pt x="314325" y="158750"/>
                  <a:pt x="362637" y="172696"/>
                  <a:pt x="409575" y="190500"/>
                </a:cubicBezTo>
                <a:cubicBezTo>
                  <a:pt x="454792" y="207651"/>
                  <a:pt x="497890" y="230028"/>
                  <a:pt x="542925" y="247650"/>
                </a:cubicBezTo>
                <a:cubicBezTo>
                  <a:pt x="570975" y="258626"/>
                  <a:pt x="600447" y="265649"/>
                  <a:pt x="628650" y="276225"/>
                </a:cubicBezTo>
                <a:cubicBezTo>
                  <a:pt x="651291" y="284715"/>
                  <a:pt x="672554" y="296667"/>
                  <a:pt x="695325" y="304800"/>
                </a:cubicBezTo>
                <a:cubicBezTo>
                  <a:pt x="748603" y="323828"/>
                  <a:pt x="765909" y="324502"/>
                  <a:pt x="819150" y="333375"/>
                </a:cubicBezTo>
                <a:cubicBezTo>
                  <a:pt x="936508" y="392054"/>
                  <a:pt x="769469" y="312711"/>
                  <a:pt x="904875" y="361950"/>
                </a:cubicBezTo>
                <a:cubicBezTo>
                  <a:pt x="924891" y="369229"/>
                  <a:pt x="942250" y="382615"/>
                  <a:pt x="962025" y="390525"/>
                </a:cubicBezTo>
                <a:cubicBezTo>
                  <a:pt x="974180" y="395387"/>
                  <a:pt x="987613" y="396200"/>
                  <a:pt x="1000125" y="400050"/>
                </a:cubicBezTo>
                <a:cubicBezTo>
                  <a:pt x="1141889" y="443670"/>
                  <a:pt x="1037671" y="416580"/>
                  <a:pt x="1123950" y="438150"/>
                </a:cubicBezTo>
                <a:cubicBezTo>
                  <a:pt x="1136650" y="447675"/>
                  <a:pt x="1148267" y="458849"/>
                  <a:pt x="1162050" y="466725"/>
                </a:cubicBezTo>
                <a:cubicBezTo>
                  <a:pt x="1170767" y="471706"/>
                  <a:pt x="1190625" y="476250"/>
                  <a:pt x="1190625" y="47625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42CD0DD-A1CA-4572-A595-0ABD90D42321}"/>
              </a:ext>
            </a:extLst>
          </p:cNvPr>
          <p:cNvSpPr txBox="1"/>
          <p:nvPr/>
        </p:nvSpPr>
        <p:spPr>
          <a:xfrm>
            <a:off x="3286518" y="5093699"/>
            <a:ext cx="3076575" cy="307777"/>
          </a:xfrm>
          <a:prstGeom prst="rect">
            <a:avLst/>
          </a:prstGeom>
          <a:noFill/>
        </p:spPr>
        <p:txBody>
          <a:bodyPr wrap="square" rtlCol="0">
            <a:spAutoFit/>
          </a:bodyPr>
          <a:lstStyle/>
          <a:p>
            <a:r>
              <a:rPr lang="en-US" sz="1400"/>
              <a:t>S = T on top, S = F on bottom</a:t>
            </a:r>
            <a:endParaRPr lang="en-US"/>
          </a:p>
        </p:txBody>
      </p:sp>
      <p:sp>
        <p:nvSpPr>
          <p:cNvPr id="11" name="TextBox 10">
            <a:extLst>
              <a:ext uri="{FF2B5EF4-FFF2-40B4-BE49-F238E27FC236}">
                <a16:creationId xmlns:a16="http://schemas.microsoft.com/office/drawing/2014/main" id="{9128D253-75ED-47B6-9E44-53D9DC7E541B}"/>
              </a:ext>
            </a:extLst>
          </p:cNvPr>
          <p:cNvSpPr txBox="1"/>
          <p:nvPr/>
        </p:nvSpPr>
        <p:spPr>
          <a:xfrm>
            <a:off x="688157" y="5722710"/>
            <a:ext cx="5531668" cy="830997"/>
          </a:xfrm>
          <a:prstGeom prst="rect">
            <a:avLst/>
          </a:prstGeom>
          <a:noFill/>
        </p:spPr>
        <p:txBody>
          <a:bodyPr wrap="square" rtlCol="0">
            <a:spAutoFit/>
          </a:bodyPr>
          <a:lstStyle/>
          <a:p>
            <a:r>
              <a:rPr lang="en-US" sz="1600"/>
              <a:t>Taken together with next example, I guess to get the probability of an event you use the event composition rule for the event and all of its antecedents.  </a:t>
            </a:r>
          </a:p>
        </p:txBody>
      </p:sp>
      <p:sp>
        <p:nvSpPr>
          <p:cNvPr id="8" name="TextBox 7">
            <a:extLst>
              <a:ext uri="{FF2B5EF4-FFF2-40B4-BE49-F238E27FC236}">
                <a16:creationId xmlns:a16="http://schemas.microsoft.com/office/drawing/2014/main" id="{573780E0-5B02-4799-BB44-4916324E0A0E}"/>
              </a:ext>
            </a:extLst>
          </p:cNvPr>
          <p:cNvSpPr txBox="1"/>
          <p:nvPr/>
        </p:nvSpPr>
        <p:spPr>
          <a:xfrm flipH="1">
            <a:off x="4235879" y="149901"/>
            <a:ext cx="3627201" cy="584775"/>
          </a:xfrm>
          <a:prstGeom prst="rect">
            <a:avLst/>
          </a:prstGeom>
          <a:noFill/>
        </p:spPr>
        <p:txBody>
          <a:bodyPr wrap="square" rtlCol="0">
            <a:spAutoFit/>
          </a:bodyPr>
          <a:lstStyle/>
          <a:p>
            <a:r>
              <a:rPr lang="en-US" sz="3200" b="1" u="sng">
                <a:solidFill>
                  <a:srgbClr val="6699FF"/>
                </a:solidFill>
              </a:rPr>
              <a:t>Bayesian Networks</a:t>
            </a:r>
          </a:p>
        </p:txBody>
      </p:sp>
    </p:spTree>
    <p:extLst>
      <p:ext uri="{BB962C8B-B14F-4D97-AF65-F5344CB8AC3E}">
        <p14:creationId xmlns:p14="http://schemas.microsoft.com/office/powerpoint/2010/main" val="12946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87174" y="813145"/>
            <a:ext cx="6075919" cy="584775"/>
          </a:xfrm>
          <a:prstGeom prst="rect">
            <a:avLst/>
          </a:prstGeom>
        </p:spPr>
        <p:txBody>
          <a:bodyPr wrap="square">
            <a:spAutoFit/>
          </a:bodyPr>
          <a:lstStyle/>
          <a:p>
            <a:r>
              <a:rPr lang="en-US" b="1"/>
              <a:t>Bayesian Network</a:t>
            </a:r>
            <a:endParaRPr lang="en-US" sz="1400" b="1"/>
          </a:p>
          <a:p>
            <a:r>
              <a:rPr lang="en-US" sz="1400"/>
              <a:t>Let’s do example.  What is P(G)?</a:t>
            </a:r>
          </a:p>
        </p:txBody>
      </p:sp>
      <p:pic>
        <p:nvPicPr>
          <p:cNvPr id="5" name="Picture 4">
            <a:extLst>
              <a:ext uri="{FF2B5EF4-FFF2-40B4-BE49-F238E27FC236}">
                <a16:creationId xmlns:a16="http://schemas.microsoft.com/office/drawing/2014/main" id="{704F5B21-A760-4C6E-88A0-FA2CB90A42EE}"/>
              </a:ext>
            </a:extLst>
          </p:cNvPr>
          <p:cNvPicPr>
            <a:picLocks noChangeAspect="1"/>
          </p:cNvPicPr>
          <p:nvPr/>
        </p:nvPicPr>
        <p:blipFill>
          <a:blip r:embed="rId2"/>
          <a:stretch>
            <a:fillRect/>
          </a:stretch>
        </p:blipFill>
        <p:spPr>
          <a:xfrm>
            <a:off x="7871587" y="160859"/>
            <a:ext cx="4146361" cy="2750402"/>
          </a:xfrm>
          <a:prstGeom prst="rect">
            <a:avLst/>
          </a:prstGeom>
        </p:spPr>
      </p:pic>
      <p:graphicFrame>
        <p:nvGraphicFramePr>
          <p:cNvPr id="7" name="Object 6">
            <a:extLst>
              <a:ext uri="{FF2B5EF4-FFF2-40B4-BE49-F238E27FC236}">
                <a16:creationId xmlns:a16="http://schemas.microsoft.com/office/drawing/2014/main" id="{191A576D-BDE2-4DE0-94C6-596E79A2E6DB}"/>
              </a:ext>
            </a:extLst>
          </p:cNvPr>
          <p:cNvGraphicFramePr>
            <a:graphicFrameLocks noChangeAspect="1"/>
          </p:cNvGraphicFramePr>
          <p:nvPr/>
        </p:nvGraphicFramePr>
        <p:xfrm>
          <a:off x="334799" y="1628370"/>
          <a:ext cx="11240384" cy="3023055"/>
        </p:xfrm>
        <a:graphic>
          <a:graphicData uri="http://schemas.openxmlformats.org/presentationml/2006/ole">
            <mc:AlternateContent xmlns:mc="http://schemas.openxmlformats.org/markup-compatibility/2006">
              <mc:Choice xmlns:v="urn:schemas-microsoft-com:vml" Requires="v">
                <p:oleObj name="Equation" r:id="rId3" imgW="9385200" imgH="2514600" progId="Equation.DSMT4">
                  <p:embed/>
                </p:oleObj>
              </mc:Choice>
              <mc:Fallback>
                <p:oleObj name="Equation" r:id="rId3" imgW="9385200" imgH="2514600" progId="Equation.DSMT4">
                  <p:embed/>
                  <p:pic>
                    <p:nvPicPr>
                      <p:cNvPr id="7" name="Object 6">
                        <a:extLst>
                          <a:ext uri="{FF2B5EF4-FFF2-40B4-BE49-F238E27FC236}">
                            <a16:creationId xmlns:a16="http://schemas.microsoft.com/office/drawing/2014/main" id="{191A576D-BDE2-4DE0-94C6-596E79A2E6DB}"/>
                          </a:ext>
                        </a:extLst>
                      </p:cNvPr>
                      <p:cNvPicPr/>
                      <p:nvPr/>
                    </p:nvPicPr>
                    <p:blipFill>
                      <a:blip r:embed="rId4"/>
                      <a:stretch>
                        <a:fillRect/>
                      </a:stretch>
                    </p:blipFill>
                    <p:spPr>
                      <a:xfrm>
                        <a:off x="334799" y="1628370"/>
                        <a:ext cx="11240384" cy="3023055"/>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5AF87713-1F0A-47D7-A1DC-958B234624AF}"/>
              </a:ext>
            </a:extLst>
          </p:cNvPr>
          <p:cNvSpPr txBox="1"/>
          <p:nvPr/>
        </p:nvSpPr>
        <p:spPr>
          <a:xfrm>
            <a:off x="337597" y="4827702"/>
            <a:ext cx="2742546" cy="307777"/>
          </a:xfrm>
          <a:prstGeom prst="rect">
            <a:avLst/>
          </a:prstGeom>
          <a:noFill/>
        </p:spPr>
        <p:txBody>
          <a:bodyPr wrap="none" rtlCol="0">
            <a:spAutoFit/>
          </a:bodyPr>
          <a:lstStyle/>
          <a:p>
            <a:r>
              <a:rPr lang="en-US" sz="1400"/>
              <a:t>Now just gotta fill in the numbers…</a:t>
            </a:r>
            <a:endParaRPr lang="en-US"/>
          </a:p>
        </p:txBody>
      </p:sp>
      <p:graphicFrame>
        <p:nvGraphicFramePr>
          <p:cNvPr id="8" name="Object 7">
            <a:extLst>
              <a:ext uri="{FF2B5EF4-FFF2-40B4-BE49-F238E27FC236}">
                <a16:creationId xmlns:a16="http://schemas.microsoft.com/office/drawing/2014/main" id="{F6FBA33B-AA46-4BBB-B414-7175BDBC23EE}"/>
              </a:ext>
            </a:extLst>
          </p:cNvPr>
          <p:cNvGraphicFramePr>
            <a:graphicFrameLocks noChangeAspect="1"/>
          </p:cNvGraphicFramePr>
          <p:nvPr/>
        </p:nvGraphicFramePr>
        <p:xfrm>
          <a:off x="427038" y="5283181"/>
          <a:ext cx="8186737" cy="1181100"/>
        </p:xfrm>
        <a:graphic>
          <a:graphicData uri="http://schemas.openxmlformats.org/presentationml/2006/ole">
            <mc:AlternateContent xmlns:mc="http://schemas.openxmlformats.org/markup-compatibility/2006">
              <mc:Choice xmlns:v="urn:schemas-microsoft-com:vml" Requires="v">
                <p:oleObj name="Equation" r:id="rId5" imgW="6895800" imgH="990360" progId="Equation.DSMT4">
                  <p:embed/>
                </p:oleObj>
              </mc:Choice>
              <mc:Fallback>
                <p:oleObj name="Equation" r:id="rId5" imgW="6895800" imgH="990360" progId="Equation.DSMT4">
                  <p:embed/>
                  <p:pic>
                    <p:nvPicPr>
                      <p:cNvPr id="8" name="Object 7">
                        <a:extLst>
                          <a:ext uri="{FF2B5EF4-FFF2-40B4-BE49-F238E27FC236}">
                            <a16:creationId xmlns:a16="http://schemas.microsoft.com/office/drawing/2014/main" id="{F6FBA33B-AA46-4BBB-B414-7175BDBC23EE}"/>
                          </a:ext>
                        </a:extLst>
                      </p:cNvPr>
                      <p:cNvPicPr/>
                      <p:nvPr/>
                    </p:nvPicPr>
                    <p:blipFill>
                      <a:blip r:embed="rId6"/>
                      <a:stretch>
                        <a:fillRect/>
                      </a:stretch>
                    </p:blipFill>
                    <p:spPr>
                      <a:xfrm>
                        <a:off x="427038" y="5283181"/>
                        <a:ext cx="8186737" cy="118110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B9C8554F-86BC-2891-64AC-DD38CB320185}"/>
              </a:ext>
            </a:extLst>
          </p:cNvPr>
          <p:cNvSpPr txBox="1"/>
          <p:nvPr/>
        </p:nvSpPr>
        <p:spPr>
          <a:xfrm flipH="1">
            <a:off x="4235879" y="149901"/>
            <a:ext cx="3627201" cy="584775"/>
          </a:xfrm>
          <a:prstGeom prst="rect">
            <a:avLst/>
          </a:prstGeom>
          <a:noFill/>
        </p:spPr>
        <p:txBody>
          <a:bodyPr wrap="square" rtlCol="0">
            <a:spAutoFit/>
          </a:bodyPr>
          <a:lstStyle/>
          <a:p>
            <a:r>
              <a:rPr lang="en-US" sz="3200" b="1" u="sng">
                <a:solidFill>
                  <a:srgbClr val="6699FF"/>
                </a:solidFill>
              </a:rPr>
              <a:t>Bayesian Networks</a:t>
            </a:r>
          </a:p>
        </p:txBody>
      </p:sp>
    </p:spTree>
    <p:extLst>
      <p:ext uri="{BB962C8B-B14F-4D97-AF65-F5344CB8AC3E}">
        <p14:creationId xmlns:p14="http://schemas.microsoft.com/office/powerpoint/2010/main" val="548574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59B4-724F-4422-8587-02F8CEBB9C10}"/>
              </a:ext>
            </a:extLst>
          </p:cNvPr>
          <p:cNvSpPr txBox="1"/>
          <p:nvPr/>
        </p:nvSpPr>
        <p:spPr>
          <a:xfrm flipH="1">
            <a:off x="4072712" y="161467"/>
            <a:ext cx="4790701" cy="584775"/>
          </a:xfrm>
          <a:prstGeom prst="rect">
            <a:avLst/>
          </a:prstGeom>
          <a:noFill/>
        </p:spPr>
        <p:txBody>
          <a:bodyPr wrap="square" rtlCol="0">
            <a:spAutoFit/>
          </a:bodyPr>
          <a:lstStyle/>
          <a:p>
            <a:r>
              <a:rPr lang="en-US" sz="3200" b="1" u="sng">
                <a:solidFill>
                  <a:srgbClr val="002060"/>
                </a:solidFill>
              </a:rPr>
              <a:t>Descriptive Statistics</a:t>
            </a:r>
          </a:p>
        </p:txBody>
      </p:sp>
      <p:sp>
        <p:nvSpPr>
          <p:cNvPr id="10" name="TextBox 9">
            <a:extLst>
              <a:ext uri="{FF2B5EF4-FFF2-40B4-BE49-F238E27FC236}">
                <a16:creationId xmlns:a16="http://schemas.microsoft.com/office/drawing/2014/main" id="{A7D5F62A-E9B9-4C74-B04C-C4D362E3EF1E}"/>
              </a:ext>
            </a:extLst>
          </p:cNvPr>
          <p:cNvSpPr txBox="1"/>
          <p:nvPr/>
        </p:nvSpPr>
        <p:spPr>
          <a:xfrm>
            <a:off x="407572" y="2875524"/>
            <a:ext cx="954300" cy="338554"/>
          </a:xfrm>
          <a:prstGeom prst="rect">
            <a:avLst/>
          </a:prstGeom>
          <a:noFill/>
        </p:spPr>
        <p:txBody>
          <a:bodyPr wrap="square" rtlCol="0">
            <a:spAutoFit/>
          </a:bodyPr>
          <a:lstStyle/>
          <a:p>
            <a:r>
              <a:rPr lang="en-US" sz="1600"/>
              <a:t>Mean </a:t>
            </a:r>
          </a:p>
        </p:txBody>
      </p:sp>
      <p:sp>
        <p:nvSpPr>
          <p:cNvPr id="4" name="TextBox 3">
            <a:extLst>
              <a:ext uri="{FF2B5EF4-FFF2-40B4-BE49-F238E27FC236}">
                <a16:creationId xmlns:a16="http://schemas.microsoft.com/office/drawing/2014/main" id="{43DB39B9-309C-4B3B-8384-51FEB5DD3DFA}"/>
              </a:ext>
            </a:extLst>
          </p:cNvPr>
          <p:cNvSpPr txBox="1"/>
          <p:nvPr/>
        </p:nvSpPr>
        <p:spPr>
          <a:xfrm>
            <a:off x="299576" y="1037389"/>
            <a:ext cx="10420305" cy="1600438"/>
          </a:xfrm>
          <a:prstGeom prst="rect">
            <a:avLst/>
          </a:prstGeom>
          <a:noFill/>
        </p:spPr>
        <p:txBody>
          <a:bodyPr wrap="square" rtlCol="0">
            <a:spAutoFit/>
          </a:bodyPr>
          <a:lstStyle/>
          <a:p>
            <a:r>
              <a:rPr lang="en-US" sz="1400"/>
              <a:t>Before we assumed knowledge of p.d.f. of the population and worked out implications.  Now we want to go backwards, and see what we can say about the population p.d.f., from knowledge of sample.  </a:t>
            </a:r>
          </a:p>
          <a:p>
            <a:endParaRPr lang="en-US" sz="1400"/>
          </a:p>
          <a:p>
            <a:r>
              <a:rPr lang="en-US" sz="1400"/>
              <a:t>A complete description of a population would comprise the information collected from every individual in that population, or of the sample, if we just collected information from a subset of the population.  But like with describing the properties of a gas with say Newton’s laws, that’s too much information to handle.  And we’d rather focus on just a few statistics (like in the stat mech case we focus on pressure, temperature, etc.).  Some of these statistics are:</a:t>
            </a:r>
          </a:p>
        </p:txBody>
      </p:sp>
      <p:sp>
        <p:nvSpPr>
          <p:cNvPr id="11" name="TextBox 10">
            <a:extLst>
              <a:ext uri="{FF2B5EF4-FFF2-40B4-BE49-F238E27FC236}">
                <a16:creationId xmlns:a16="http://schemas.microsoft.com/office/drawing/2014/main" id="{7C8A6C0E-A96B-4C21-B243-5F19DE5E7B7A}"/>
              </a:ext>
            </a:extLst>
          </p:cNvPr>
          <p:cNvSpPr txBox="1"/>
          <p:nvPr/>
        </p:nvSpPr>
        <p:spPr>
          <a:xfrm>
            <a:off x="407572" y="3417550"/>
            <a:ext cx="954300" cy="338554"/>
          </a:xfrm>
          <a:prstGeom prst="rect">
            <a:avLst/>
          </a:prstGeom>
          <a:noFill/>
        </p:spPr>
        <p:txBody>
          <a:bodyPr wrap="square" rtlCol="0">
            <a:spAutoFit/>
          </a:bodyPr>
          <a:lstStyle/>
          <a:p>
            <a:r>
              <a:rPr lang="en-US" sz="1600"/>
              <a:t>Median </a:t>
            </a:r>
          </a:p>
        </p:txBody>
      </p:sp>
      <p:sp>
        <p:nvSpPr>
          <p:cNvPr id="12" name="TextBox 11">
            <a:extLst>
              <a:ext uri="{FF2B5EF4-FFF2-40B4-BE49-F238E27FC236}">
                <a16:creationId xmlns:a16="http://schemas.microsoft.com/office/drawing/2014/main" id="{2F17EFCF-47DD-4923-B828-FE5A93ACAB80}"/>
              </a:ext>
            </a:extLst>
          </p:cNvPr>
          <p:cNvSpPr txBox="1"/>
          <p:nvPr/>
        </p:nvSpPr>
        <p:spPr>
          <a:xfrm>
            <a:off x="383329" y="4377181"/>
            <a:ext cx="954300" cy="338554"/>
          </a:xfrm>
          <a:prstGeom prst="rect">
            <a:avLst/>
          </a:prstGeom>
          <a:noFill/>
        </p:spPr>
        <p:txBody>
          <a:bodyPr wrap="square" rtlCol="0">
            <a:spAutoFit/>
          </a:bodyPr>
          <a:lstStyle/>
          <a:p>
            <a:r>
              <a:rPr lang="en-US" sz="1600"/>
              <a:t>Mode</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99CE56F5-7EFC-4FB2-8960-CDE66225A105}"/>
                  </a:ext>
                </a:extLst>
              </p14:cNvPr>
              <p14:cNvContentPartPr/>
              <p14:nvPr/>
            </p14:nvContentPartPr>
            <p14:xfrm>
              <a:off x="1215850" y="3020089"/>
              <a:ext cx="837360" cy="30240"/>
            </p14:xfrm>
          </p:contentPart>
        </mc:Choice>
        <mc:Fallback xmlns="">
          <p:pic>
            <p:nvPicPr>
              <p:cNvPr id="5" name="Ink 4">
                <a:extLst>
                  <a:ext uri="{FF2B5EF4-FFF2-40B4-BE49-F238E27FC236}">
                    <a16:creationId xmlns:a16="http://schemas.microsoft.com/office/drawing/2014/main" id="{99CE56F5-7EFC-4FB2-8960-CDE66225A105}"/>
                  </a:ext>
                </a:extLst>
              </p:cNvPr>
              <p:cNvPicPr/>
              <p:nvPr/>
            </p:nvPicPr>
            <p:blipFill>
              <a:blip r:embed="rId3"/>
              <a:stretch>
                <a:fillRect/>
              </a:stretch>
            </p:blipFill>
            <p:spPr>
              <a:xfrm>
                <a:off x="1206850" y="3011089"/>
                <a:ext cx="855000" cy="478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EFE89EB9-3BFA-4C25-915D-FFCD46D8C17E}"/>
                  </a:ext>
                </a:extLst>
              </p14:cNvPr>
              <p14:cNvContentPartPr/>
              <p14:nvPr/>
            </p14:nvContentPartPr>
            <p14:xfrm>
              <a:off x="1322770" y="3574849"/>
              <a:ext cx="676440" cy="29880"/>
            </p14:xfrm>
          </p:contentPart>
        </mc:Choice>
        <mc:Fallback xmlns="">
          <p:pic>
            <p:nvPicPr>
              <p:cNvPr id="6" name="Ink 5">
                <a:extLst>
                  <a:ext uri="{FF2B5EF4-FFF2-40B4-BE49-F238E27FC236}">
                    <a16:creationId xmlns:a16="http://schemas.microsoft.com/office/drawing/2014/main" id="{EFE89EB9-3BFA-4C25-915D-FFCD46D8C17E}"/>
                  </a:ext>
                </a:extLst>
              </p:cNvPr>
              <p:cNvPicPr/>
              <p:nvPr/>
            </p:nvPicPr>
            <p:blipFill>
              <a:blip r:embed="rId5"/>
              <a:stretch>
                <a:fillRect/>
              </a:stretch>
            </p:blipFill>
            <p:spPr>
              <a:xfrm>
                <a:off x="1313770" y="3565849"/>
                <a:ext cx="694080" cy="475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40C8CA27-3FA4-4175-B0A3-D512C086B94D}"/>
                  </a:ext>
                </a:extLst>
              </p14:cNvPr>
              <p14:cNvContentPartPr/>
              <p14:nvPr/>
            </p14:nvContentPartPr>
            <p14:xfrm>
              <a:off x="1181887" y="4539059"/>
              <a:ext cx="612000" cy="30240"/>
            </p14:xfrm>
          </p:contentPart>
        </mc:Choice>
        <mc:Fallback xmlns="">
          <p:pic>
            <p:nvPicPr>
              <p:cNvPr id="7" name="Ink 6">
                <a:extLst>
                  <a:ext uri="{FF2B5EF4-FFF2-40B4-BE49-F238E27FC236}">
                    <a16:creationId xmlns:a16="http://schemas.microsoft.com/office/drawing/2014/main" id="{40C8CA27-3FA4-4175-B0A3-D512C086B94D}"/>
                  </a:ext>
                </a:extLst>
              </p:cNvPr>
              <p:cNvPicPr/>
              <p:nvPr/>
            </p:nvPicPr>
            <p:blipFill>
              <a:blip r:embed="rId7"/>
              <a:stretch>
                <a:fillRect/>
              </a:stretch>
            </p:blipFill>
            <p:spPr>
              <a:xfrm>
                <a:off x="1172887" y="4530059"/>
                <a:ext cx="629640" cy="47880"/>
              </a:xfrm>
              <a:prstGeom prst="rect">
                <a:avLst/>
              </a:prstGeom>
            </p:spPr>
          </p:pic>
        </mc:Fallback>
      </mc:AlternateContent>
      <p:sp>
        <p:nvSpPr>
          <p:cNvPr id="13" name="TextBox 12">
            <a:extLst>
              <a:ext uri="{FF2B5EF4-FFF2-40B4-BE49-F238E27FC236}">
                <a16:creationId xmlns:a16="http://schemas.microsoft.com/office/drawing/2014/main" id="{3392D9C3-1456-466E-8535-B9D7FD299F2D}"/>
              </a:ext>
            </a:extLst>
          </p:cNvPr>
          <p:cNvSpPr txBox="1"/>
          <p:nvPr/>
        </p:nvSpPr>
        <p:spPr>
          <a:xfrm>
            <a:off x="2412461" y="2860135"/>
            <a:ext cx="1352144" cy="338554"/>
          </a:xfrm>
          <a:prstGeom prst="rect">
            <a:avLst/>
          </a:prstGeom>
          <a:noFill/>
        </p:spPr>
        <p:txBody>
          <a:bodyPr wrap="square" rtlCol="0">
            <a:spAutoFit/>
          </a:bodyPr>
          <a:lstStyle/>
          <a:p>
            <a:r>
              <a:rPr lang="en-US" sz="1600"/>
              <a:t>The average</a:t>
            </a:r>
          </a:p>
        </p:txBody>
      </p:sp>
      <p:sp>
        <p:nvSpPr>
          <p:cNvPr id="14" name="TextBox 13">
            <a:extLst>
              <a:ext uri="{FF2B5EF4-FFF2-40B4-BE49-F238E27FC236}">
                <a16:creationId xmlns:a16="http://schemas.microsoft.com/office/drawing/2014/main" id="{8A7773B7-4274-4471-8322-8CD0B9D98C6F}"/>
              </a:ext>
            </a:extLst>
          </p:cNvPr>
          <p:cNvSpPr txBox="1"/>
          <p:nvPr/>
        </p:nvSpPr>
        <p:spPr>
          <a:xfrm>
            <a:off x="2412460" y="3417550"/>
            <a:ext cx="8038224" cy="830997"/>
          </a:xfrm>
          <a:prstGeom prst="rect">
            <a:avLst/>
          </a:prstGeom>
          <a:noFill/>
        </p:spPr>
        <p:txBody>
          <a:bodyPr wrap="square" rtlCol="0">
            <a:spAutoFit/>
          </a:bodyPr>
          <a:lstStyle/>
          <a:p>
            <a:r>
              <a:rPr lang="en-US" sz="1600"/>
              <a:t>If all data points are listed in numerical order, then the median is the one in the middle, or, if it’s even number of data points (so that there is no single data point in the middle), then it’s the average of the two middles.  </a:t>
            </a:r>
          </a:p>
        </p:txBody>
      </p:sp>
      <p:sp>
        <p:nvSpPr>
          <p:cNvPr id="15" name="TextBox 14">
            <a:extLst>
              <a:ext uri="{FF2B5EF4-FFF2-40B4-BE49-F238E27FC236}">
                <a16:creationId xmlns:a16="http://schemas.microsoft.com/office/drawing/2014/main" id="{99F09338-F896-43D8-9316-9C8E484FD036}"/>
              </a:ext>
            </a:extLst>
          </p:cNvPr>
          <p:cNvSpPr txBox="1"/>
          <p:nvPr/>
        </p:nvSpPr>
        <p:spPr>
          <a:xfrm>
            <a:off x="2412460" y="4355552"/>
            <a:ext cx="8239327" cy="584775"/>
          </a:xfrm>
          <a:prstGeom prst="rect">
            <a:avLst/>
          </a:prstGeom>
          <a:noFill/>
        </p:spPr>
        <p:txBody>
          <a:bodyPr wrap="square" rtlCol="0">
            <a:spAutoFit/>
          </a:bodyPr>
          <a:lstStyle/>
          <a:p>
            <a:r>
              <a:rPr lang="en-US" sz="1600"/>
              <a:t>The most frequent value.  Note there can be multiple values which occur with the same frequency.  In this case the sample is called multi-modal.</a:t>
            </a:r>
          </a:p>
        </p:txBody>
      </p:sp>
      <p:sp>
        <p:nvSpPr>
          <p:cNvPr id="2" name="TextBox 1">
            <a:extLst>
              <a:ext uri="{FF2B5EF4-FFF2-40B4-BE49-F238E27FC236}">
                <a16:creationId xmlns:a16="http://schemas.microsoft.com/office/drawing/2014/main" id="{F7E7CA70-34FD-188E-8C8F-14D5C8843176}"/>
              </a:ext>
            </a:extLst>
          </p:cNvPr>
          <p:cNvSpPr txBox="1"/>
          <p:nvPr/>
        </p:nvSpPr>
        <p:spPr>
          <a:xfrm>
            <a:off x="299576" y="5344083"/>
            <a:ext cx="3801281" cy="1169551"/>
          </a:xfrm>
          <a:prstGeom prst="rect">
            <a:avLst/>
          </a:prstGeom>
          <a:noFill/>
        </p:spPr>
        <p:txBody>
          <a:bodyPr wrap="square" rtlCol="0">
            <a:spAutoFit/>
          </a:bodyPr>
          <a:lstStyle/>
          <a:p>
            <a:r>
              <a:rPr lang="en-US" sz="1400"/>
              <a:t>If we have a sample from some population, we’d like to calculate something that can estimate the population mean.  A clear choice is the sample mean.  Can show that the expectation of the sample mean is the population mean.  </a:t>
            </a:r>
          </a:p>
        </p:txBody>
      </p:sp>
      <p:graphicFrame>
        <p:nvGraphicFramePr>
          <p:cNvPr id="8" name="Object 7">
            <a:extLst>
              <a:ext uri="{FF2B5EF4-FFF2-40B4-BE49-F238E27FC236}">
                <a16:creationId xmlns:a16="http://schemas.microsoft.com/office/drawing/2014/main" id="{21C312B5-D93E-5E30-F95D-CC1441A714E0}"/>
              </a:ext>
            </a:extLst>
          </p:cNvPr>
          <p:cNvGraphicFramePr>
            <a:graphicFrameLocks noChangeAspect="1"/>
          </p:cNvGraphicFramePr>
          <p:nvPr>
            <p:extLst>
              <p:ext uri="{D42A27DB-BD31-4B8C-83A1-F6EECF244321}">
                <p14:modId xmlns:p14="http://schemas.microsoft.com/office/powerpoint/2010/main" val="2996420679"/>
              </p:ext>
            </p:extLst>
          </p:nvPr>
        </p:nvGraphicFramePr>
        <p:xfrm>
          <a:off x="4932554" y="5657353"/>
          <a:ext cx="2326892" cy="543009"/>
        </p:xfrm>
        <a:graphic>
          <a:graphicData uri="http://schemas.openxmlformats.org/presentationml/2006/ole">
            <mc:AlternateContent xmlns:mc="http://schemas.openxmlformats.org/markup-compatibility/2006">
              <mc:Choice xmlns:v="urn:schemas-microsoft-com:vml" Requires="v">
                <p:oleObj name="Equation" r:id="rId8" imgW="1837309" imgH="429375" progId="Equation.DSMT4">
                  <p:embed/>
                </p:oleObj>
              </mc:Choice>
              <mc:Fallback>
                <p:oleObj name="Equation" r:id="rId8" imgW="1837309" imgH="429375" progId="Equation.DSMT4">
                  <p:embed/>
                  <p:pic>
                    <p:nvPicPr>
                      <p:cNvPr id="7" name="Object 6">
                        <a:extLst>
                          <a:ext uri="{FF2B5EF4-FFF2-40B4-BE49-F238E27FC236}">
                            <a16:creationId xmlns:a16="http://schemas.microsoft.com/office/drawing/2014/main" id="{397BAF8C-B453-4F84-88D0-4E64B052DC9C}"/>
                          </a:ext>
                        </a:extLst>
                      </p:cNvPr>
                      <p:cNvPicPr/>
                      <p:nvPr/>
                    </p:nvPicPr>
                    <p:blipFill>
                      <a:blip r:embed="rId9"/>
                      <a:stretch>
                        <a:fillRect/>
                      </a:stretch>
                    </p:blipFill>
                    <p:spPr>
                      <a:xfrm>
                        <a:off x="4932554" y="5657353"/>
                        <a:ext cx="2326892" cy="543009"/>
                      </a:xfrm>
                      <a:prstGeom prst="rect">
                        <a:avLst/>
                      </a:prstGeom>
                    </p:spPr>
                  </p:pic>
                </p:oleObj>
              </mc:Fallback>
            </mc:AlternateContent>
          </a:graphicData>
        </a:graphic>
      </p:graphicFrame>
    </p:spTree>
    <p:extLst>
      <p:ext uri="{BB962C8B-B14F-4D97-AF65-F5344CB8AC3E}">
        <p14:creationId xmlns:p14="http://schemas.microsoft.com/office/powerpoint/2010/main" val="309757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59B4-724F-4422-8587-02F8CEBB9C10}"/>
              </a:ext>
            </a:extLst>
          </p:cNvPr>
          <p:cNvSpPr txBox="1"/>
          <p:nvPr/>
        </p:nvSpPr>
        <p:spPr>
          <a:xfrm flipH="1">
            <a:off x="4072712" y="161467"/>
            <a:ext cx="4790701" cy="584775"/>
          </a:xfrm>
          <a:prstGeom prst="rect">
            <a:avLst/>
          </a:prstGeom>
          <a:noFill/>
        </p:spPr>
        <p:txBody>
          <a:bodyPr wrap="square" rtlCol="0">
            <a:spAutoFit/>
          </a:bodyPr>
          <a:lstStyle/>
          <a:p>
            <a:r>
              <a:rPr lang="en-US" sz="3200" b="1" u="sng">
                <a:solidFill>
                  <a:srgbClr val="002060"/>
                </a:solidFill>
              </a:rPr>
              <a:t>Descriptive Statistics</a:t>
            </a:r>
          </a:p>
        </p:txBody>
      </p:sp>
      <p:sp>
        <p:nvSpPr>
          <p:cNvPr id="17" name="TextBox 16">
            <a:extLst>
              <a:ext uri="{FF2B5EF4-FFF2-40B4-BE49-F238E27FC236}">
                <a16:creationId xmlns:a16="http://schemas.microsoft.com/office/drawing/2014/main" id="{E2EFAF6F-6DFC-4764-AC47-312FB4210546}"/>
              </a:ext>
            </a:extLst>
          </p:cNvPr>
          <p:cNvSpPr txBox="1"/>
          <p:nvPr/>
        </p:nvSpPr>
        <p:spPr>
          <a:xfrm>
            <a:off x="290164" y="1080344"/>
            <a:ext cx="7093862" cy="769441"/>
          </a:xfrm>
          <a:prstGeom prst="rect">
            <a:avLst/>
          </a:prstGeom>
          <a:noFill/>
        </p:spPr>
        <p:txBody>
          <a:bodyPr wrap="square" rtlCol="0">
            <a:spAutoFit/>
          </a:bodyPr>
          <a:lstStyle/>
          <a:p>
            <a:r>
              <a:rPr lang="en-US" sz="1600" b="1"/>
              <a:t>Variance</a:t>
            </a:r>
          </a:p>
          <a:p>
            <a:r>
              <a:rPr lang="en-US" sz="1400"/>
              <a:t>Would also like a measure of the spread, or standard deviation of the population.  Can show that the sample variance is ‘unbiased’ estimator of the population variance.</a:t>
            </a:r>
            <a:endParaRPr lang="en-US" sz="1200"/>
          </a:p>
        </p:txBody>
      </p:sp>
      <p:graphicFrame>
        <p:nvGraphicFramePr>
          <p:cNvPr id="5" name="Object 4">
            <a:extLst>
              <a:ext uri="{FF2B5EF4-FFF2-40B4-BE49-F238E27FC236}">
                <a16:creationId xmlns:a16="http://schemas.microsoft.com/office/drawing/2014/main" id="{6667A2F5-FE70-2A6F-313F-F3E57E6F0E34}"/>
              </a:ext>
            </a:extLst>
          </p:cNvPr>
          <p:cNvGraphicFramePr>
            <a:graphicFrameLocks noChangeAspect="1"/>
          </p:cNvGraphicFramePr>
          <p:nvPr>
            <p:extLst>
              <p:ext uri="{D42A27DB-BD31-4B8C-83A1-F6EECF244321}">
                <p14:modId xmlns:p14="http://schemas.microsoft.com/office/powerpoint/2010/main" val="45252872"/>
              </p:ext>
            </p:extLst>
          </p:nvPr>
        </p:nvGraphicFramePr>
        <p:xfrm>
          <a:off x="408152" y="2046236"/>
          <a:ext cx="5195887" cy="4311650"/>
        </p:xfrm>
        <a:graphic>
          <a:graphicData uri="http://schemas.openxmlformats.org/presentationml/2006/ole">
            <mc:AlternateContent xmlns:mc="http://schemas.openxmlformats.org/markup-compatibility/2006">
              <mc:Choice xmlns:v="urn:schemas-microsoft-com:vml" Requires="v">
                <p:oleObj name="Equation" r:id="rId2" imgW="3949560" imgH="3276360" progId="Equation.DSMT4">
                  <p:embed/>
                </p:oleObj>
              </mc:Choice>
              <mc:Fallback>
                <p:oleObj name="Equation" r:id="rId2" imgW="3949560" imgH="3276360" progId="Equation.DSMT4">
                  <p:embed/>
                  <p:pic>
                    <p:nvPicPr>
                      <p:cNvPr id="5" name="Object 4">
                        <a:extLst>
                          <a:ext uri="{FF2B5EF4-FFF2-40B4-BE49-F238E27FC236}">
                            <a16:creationId xmlns:a16="http://schemas.microsoft.com/office/drawing/2014/main" id="{6667A2F5-FE70-2A6F-313F-F3E57E6F0E34}"/>
                          </a:ext>
                        </a:extLst>
                      </p:cNvPr>
                      <p:cNvPicPr/>
                      <p:nvPr/>
                    </p:nvPicPr>
                    <p:blipFill>
                      <a:blip r:embed="rId3"/>
                      <a:stretch>
                        <a:fillRect/>
                      </a:stretch>
                    </p:blipFill>
                    <p:spPr>
                      <a:xfrm>
                        <a:off x="408152" y="2046236"/>
                        <a:ext cx="5195887" cy="4311650"/>
                      </a:xfrm>
                      <a:prstGeom prst="rect">
                        <a:avLst/>
                      </a:prstGeom>
                    </p:spPr>
                  </p:pic>
                </p:oleObj>
              </mc:Fallback>
            </mc:AlternateContent>
          </a:graphicData>
        </a:graphic>
      </p:graphicFrame>
    </p:spTree>
    <p:extLst>
      <p:ext uri="{BB962C8B-B14F-4D97-AF65-F5344CB8AC3E}">
        <p14:creationId xmlns:p14="http://schemas.microsoft.com/office/powerpoint/2010/main" val="827938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59B4-724F-4422-8587-02F8CEBB9C10}"/>
              </a:ext>
            </a:extLst>
          </p:cNvPr>
          <p:cNvSpPr txBox="1"/>
          <p:nvPr/>
        </p:nvSpPr>
        <p:spPr>
          <a:xfrm flipH="1">
            <a:off x="4072712" y="161467"/>
            <a:ext cx="4790701" cy="584775"/>
          </a:xfrm>
          <a:prstGeom prst="rect">
            <a:avLst/>
          </a:prstGeom>
          <a:noFill/>
        </p:spPr>
        <p:txBody>
          <a:bodyPr wrap="square" rtlCol="0">
            <a:spAutoFit/>
          </a:bodyPr>
          <a:lstStyle/>
          <a:p>
            <a:r>
              <a:rPr lang="en-US" sz="3200" b="1" u="sng">
                <a:solidFill>
                  <a:srgbClr val="002060"/>
                </a:solidFill>
              </a:rPr>
              <a:t>Descriptive Statistics</a:t>
            </a:r>
          </a:p>
        </p:txBody>
      </p:sp>
      <p:sp>
        <p:nvSpPr>
          <p:cNvPr id="4" name="TextBox 3">
            <a:extLst>
              <a:ext uri="{FF2B5EF4-FFF2-40B4-BE49-F238E27FC236}">
                <a16:creationId xmlns:a16="http://schemas.microsoft.com/office/drawing/2014/main" id="{43DB39B9-309C-4B3B-8384-51FEB5DD3DFA}"/>
              </a:ext>
            </a:extLst>
          </p:cNvPr>
          <p:cNvSpPr txBox="1"/>
          <p:nvPr/>
        </p:nvSpPr>
        <p:spPr>
          <a:xfrm>
            <a:off x="299576" y="1696153"/>
            <a:ext cx="10420305" cy="984885"/>
          </a:xfrm>
          <a:prstGeom prst="rect">
            <a:avLst/>
          </a:prstGeom>
          <a:noFill/>
        </p:spPr>
        <p:txBody>
          <a:bodyPr wrap="square" rtlCol="0">
            <a:spAutoFit/>
          </a:bodyPr>
          <a:lstStyle/>
          <a:p>
            <a:r>
              <a:rPr lang="en-US" sz="1600" b="1"/>
              <a:t>Quartiles</a:t>
            </a:r>
            <a:endParaRPr lang="en-US" sz="1400" b="1"/>
          </a:p>
          <a:p>
            <a:r>
              <a:rPr lang="en-US" sz="1400"/>
              <a:t>The quartiles, Q</a:t>
            </a:r>
            <a:r>
              <a:rPr lang="en-US" sz="1400" baseline="-25000"/>
              <a:t>0</a:t>
            </a:r>
            <a:r>
              <a:rPr lang="en-US" sz="1400"/>
              <a:t>, Q</a:t>
            </a:r>
            <a:r>
              <a:rPr lang="en-US" sz="1400" baseline="-25000"/>
              <a:t>1</a:t>
            </a:r>
            <a:r>
              <a:rPr lang="en-US" sz="1400"/>
              <a:t>, Q</a:t>
            </a:r>
            <a:r>
              <a:rPr lang="en-US" sz="1400" baseline="-25000"/>
              <a:t>2</a:t>
            </a:r>
            <a:r>
              <a:rPr lang="en-US" sz="1400"/>
              <a:t>, Q</a:t>
            </a:r>
            <a:r>
              <a:rPr lang="en-US" sz="1400" baseline="-25000"/>
              <a:t>3</a:t>
            </a:r>
            <a:r>
              <a:rPr lang="en-US" sz="1400"/>
              <a:t>, Q</a:t>
            </a:r>
            <a:r>
              <a:rPr lang="en-US" sz="1400" baseline="-25000"/>
              <a:t>4</a:t>
            </a:r>
            <a:r>
              <a:rPr lang="en-US" sz="1400"/>
              <a:t> are the values below which 0%, 25%, 50%, 75%, 100% of the data lie.  A little more specifically, I guess you could say Q</a:t>
            </a:r>
            <a:r>
              <a:rPr lang="en-US" sz="1400" baseline="-25000"/>
              <a:t>0</a:t>
            </a:r>
            <a:r>
              <a:rPr lang="en-US" sz="1400"/>
              <a:t>, Q</a:t>
            </a:r>
            <a:r>
              <a:rPr lang="en-US" sz="1400" baseline="-25000"/>
              <a:t>2</a:t>
            </a:r>
            <a:r>
              <a:rPr lang="en-US" sz="1400"/>
              <a:t>, Q</a:t>
            </a:r>
            <a:r>
              <a:rPr lang="en-US" sz="1400" baseline="-25000"/>
              <a:t>4</a:t>
            </a:r>
            <a:r>
              <a:rPr lang="en-US" sz="1400"/>
              <a:t> are the min, median, and max data points.  Q</a:t>
            </a:r>
            <a:r>
              <a:rPr lang="en-US" sz="1400" baseline="-25000"/>
              <a:t>1</a:t>
            </a:r>
            <a:r>
              <a:rPr lang="en-US" sz="1400"/>
              <a:t> would be the median of all data points less than Q</a:t>
            </a:r>
            <a:r>
              <a:rPr lang="en-US" sz="1400" baseline="-25000"/>
              <a:t>2</a:t>
            </a:r>
            <a:r>
              <a:rPr lang="en-US" sz="1400"/>
              <a:t>, and Q</a:t>
            </a:r>
            <a:r>
              <a:rPr lang="en-US" sz="1400" baseline="-25000"/>
              <a:t>3</a:t>
            </a:r>
            <a:r>
              <a:rPr lang="en-US" sz="1400"/>
              <a:t> would be the median of all data points greater than Q</a:t>
            </a:r>
            <a:r>
              <a:rPr lang="en-US" sz="1400" baseline="-25000"/>
              <a:t>2</a:t>
            </a:r>
            <a:r>
              <a:rPr lang="en-US" sz="1400"/>
              <a:t>.  The interquartile range (IQR) comprises the data points between Q</a:t>
            </a:r>
            <a:r>
              <a:rPr lang="en-US" sz="1400" baseline="-25000"/>
              <a:t>1</a:t>
            </a:r>
            <a:r>
              <a:rPr lang="en-US" sz="1400"/>
              <a:t> and Q</a:t>
            </a:r>
            <a:r>
              <a:rPr lang="en-US" sz="1400" baseline="-25000"/>
              <a:t>3</a:t>
            </a:r>
            <a:r>
              <a:rPr lang="en-US" sz="1400"/>
              <a:t>.  </a:t>
            </a:r>
          </a:p>
        </p:txBody>
      </p:sp>
      <p:pic>
        <p:nvPicPr>
          <p:cNvPr id="2" name="Picture 1">
            <a:extLst>
              <a:ext uri="{FF2B5EF4-FFF2-40B4-BE49-F238E27FC236}">
                <a16:creationId xmlns:a16="http://schemas.microsoft.com/office/drawing/2014/main" id="{448FA8D8-0EA5-4D14-A6E1-4BBFAA582C59}"/>
              </a:ext>
            </a:extLst>
          </p:cNvPr>
          <p:cNvPicPr>
            <a:picLocks noChangeAspect="1"/>
          </p:cNvPicPr>
          <p:nvPr/>
        </p:nvPicPr>
        <p:blipFill>
          <a:blip r:embed="rId2"/>
          <a:stretch>
            <a:fillRect/>
          </a:stretch>
        </p:blipFill>
        <p:spPr>
          <a:xfrm>
            <a:off x="365594" y="3780353"/>
            <a:ext cx="3926272" cy="2854854"/>
          </a:xfrm>
          <a:prstGeom prst="rect">
            <a:avLst/>
          </a:prstGeom>
        </p:spPr>
      </p:pic>
      <p:sp>
        <p:nvSpPr>
          <p:cNvPr id="16" name="TextBox 15">
            <a:extLst>
              <a:ext uri="{FF2B5EF4-FFF2-40B4-BE49-F238E27FC236}">
                <a16:creationId xmlns:a16="http://schemas.microsoft.com/office/drawing/2014/main" id="{C97B2845-B55F-43EA-9620-A491056A334F}"/>
              </a:ext>
            </a:extLst>
          </p:cNvPr>
          <p:cNvSpPr txBox="1"/>
          <p:nvPr/>
        </p:nvSpPr>
        <p:spPr>
          <a:xfrm>
            <a:off x="299576" y="2826065"/>
            <a:ext cx="5267886" cy="769441"/>
          </a:xfrm>
          <a:prstGeom prst="rect">
            <a:avLst/>
          </a:prstGeom>
          <a:noFill/>
        </p:spPr>
        <p:txBody>
          <a:bodyPr wrap="square" rtlCol="0">
            <a:spAutoFit/>
          </a:bodyPr>
          <a:lstStyle/>
          <a:p>
            <a:r>
              <a:rPr lang="en-US" sz="1600" b="1"/>
              <a:t>Percentile</a:t>
            </a:r>
          </a:p>
          <a:p>
            <a:r>
              <a:rPr lang="en-US" sz="1400"/>
              <a:t>So the 84</a:t>
            </a:r>
            <a:r>
              <a:rPr lang="en-US" sz="1400" baseline="30000"/>
              <a:t>th</a:t>
            </a:r>
            <a:r>
              <a:rPr lang="en-US" sz="1400"/>
              <a:t> percentile would be the data point behind which 84% of the data lies.  </a:t>
            </a:r>
            <a:endParaRPr lang="en-US" sz="1200"/>
          </a:p>
        </p:txBody>
      </p:sp>
      <p:pic>
        <p:nvPicPr>
          <p:cNvPr id="18" name="Picture 17">
            <a:extLst>
              <a:ext uri="{FF2B5EF4-FFF2-40B4-BE49-F238E27FC236}">
                <a16:creationId xmlns:a16="http://schemas.microsoft.com/office/drawing/2014/main" id="{AF7DC796-F1D9-4E9A-A49F-B3FA68341881}"/>
              </a:ext>
            </a:extLst>
          </p:cNvPr>
          <p:cNvPicPr>
            <a:picLocks noChangeAspect="1"/>
          </p:cNvPicPr>
          <p:nvPr/>
        </p:nvPicPr>
        <p:blipFill>
          <a:blip r:embed="rId3"/>
          <a:stretch>
            <a:fillRect/>
          </a:stretch>
        </p:blipFill>
        <p:spPr>
          <a:xfrm>
            <a:off x="4863050" y="3780354"/>
            <a:ext cx="3951576" cy="2854854"/>
          </a:xfrm>
          <a:prstGeom prst="rect">
            <a:avLst/>
          </a:prstGeom>
        </p:spPr>
      </p:pic>
      <p:sp>
        <p:nvSpPr>
          <p:cNvPr id="6" name="TextBox 5">
            <a:extLst>
              <a:ext uri="{FF2B5EF4-FFF2-40B4-BE49-F238E27FC236}">
                <a16:creationId xmlns:a16="http://schemas.microsoft.com/office/drawing/2014/main" id="{887FC636-A35A-8E78-7C3F-8B40730D608F}"/>
              </a:ext>
            </a:extLst>
          </p:cNvPr>
          <p:cNvSpPr txBox="1"/>
          <p:nvPr/>
        </p:nvSpPr>
        <p:spPr>
          <a:xfrm>
            <a:off x="316435" y="1229032"/>
            <a:ext cx="5494432" cy="307777"/>
          </a:xfrm>
          <a:prstGeom prst="rect">
            <a:avLst/>
          </a:prstGeom>
          <a:noFill/>
        </p:spPr>
        <p:txBody>
          <a:bodyPr wrap="square" rtlCol="0">
            <a:spAutoFit/>
          </a:bodyPr>
          <a:lstStyle/>
          <a:p>
            <a:r>
              <a:rPr lang="en-US" sz="1400"/>
              <a:t>Can draw histograms to get a better picture of spread in values.</a:t>
            </a:r>
          </a:p>
        </p:txBody>
      </p:sp>
    </p:spTree>
    <p:extLst>
      <p:ext uri="{BB962C8B-B14F-4D97-AF65-F5344CB8AC3E}">
        <p14:creationId xmlns:p14="http://schemas.microsoft.com/office/powerpoint/2010/main" val="84236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59B4-724F-4422-8587-02F8CEBB9C10}"/>
              </a:ext>
            </a:extLst>
          </p:cNvPr>
          <p:cNvSpPr txBox="1"/>
          <p:nvPr/>
        </p:nvSpPr>
        <p:spPr>
          <a:xfrm flipH="1">
            <a:off x="4189443" y="96338"/>
            <a:ext cx="3735357" cy="584775"/>
          </a:xfrm>
          <a:prstGeom prst="rect">
            <a:avLst/>
          </a:prstGeom>
          <a:noFill/>
        </p:spPr>
        <p:txBody>
          <a:bodyPr wrap="square" rtlCol="0">
            <a:spAutoFit/>
          </a:bodyPr>
          <a:lstStyle/>
          <a:p>
            <a:r>
              <a:rPr lang="en-US" sz="3200" b="1" u="sng">
                <a:solidFill>
                  <a:srgbClr val="002060"/>
                </a:solidFill>
              </a:rPr>
              <a:t>Descriptive Statistics</a:t>
            </a:r>
          </a:p>
        </p:txBody>
      </p:sp>
      <p:graphicFrame>
        <p:nvGraphicFramePr>
          <p:cNvPr id="8" name="Object 7">
            <a:extLst>
              <a:ext uri="{FF2B5EF4-FFF2-40B4-BE49-F238E27FC236}">
                <a16:creationId xmlns:a16="http://schemas.microsoft.com/office/drawing/2014/main" id="{99AFE92B-A654-4E1C-A3FE-C0978171D9BA}"/>
              </a:ext>
            </a:extLst>
          </p:cNvPr>
          <p:cNvGraphicFramePr>
            <a:graphicFrameLocks noChangeAspect="1"/>
          </p:cNvGraphicFramePr>
          <p:nvPr>
            <p:extLst>
              <p:ext uri="{D42A27DB-BD31-4B8C-83A1-F6EECF244321}">
                <p14:modId xmlns:p14="http://schemas.microsoft.com/office/powerpoint/2010/main" val="3680145589"/>
              </p:ext>
            </p:extLst>
          </p:nvPr>
        </p:nvGraphicFramePr>
        <p:xfrm>
          <a:off x="375330" y="1709084"/>
          <a:ext cx="2274887" cy="330200"/>
        </p:xfrm>
        <a:graphic>
          <a:graphicData uri="http://schemas.openxmlformats.org/presentationml/2006/ole">
            <mc:AlternateContent xmlns:mc="http://schemas.openxmlformats.org/markup-compatibility/2006">
              <mc:Choice xmlns:v="urn:schemas-microsoft-com:vml" Requires="v">
                <p:oleObj name="Equation" r:id="rId2" imgW="1752480" imgH="253800" progId="Equation.DSMT4">
                  <p:embed/>
                </p:oleObj>
              </mc:Choice>
              <mc:Fallback>
                <p:oleObj name="Equation" r:id="rId2" imgW="1752480" imgH="253800" progId="Equation.DSMT4">
                  <p:embed/>
                  <p:pic>
                    <p:nvPicPr>
                      <p:cNvPr id="8" name="Object 7">
                        <a:extLst>
                          <a:ext uri="{FF2B5EF4-FFF2-40B4-BE49-F238E27FC236}">
                            <a16:creationId xmlns:a16="http://schemas.microsoft.com/office/drawing/2014/main" id="{99AFE92B-A654-4E1C-A3FE-C0978171D9BA}"/>
                          </a:ext>
                        </a:extLst>
                      </p:cNvPr>
                      <p:cNvPicPr/>
                      <p:nvPr/>
                    </p:nvPicPr>
                    <p:blipFill>
                      <a:blip r:embed="rId3"/>
                      <a:stretch>
                        <a:fillRect/>
                      </a:stretch>
                    </p:blipFill>
                    <p:spPr>
                      <a:xfrm>
                        <a:off x="375330" y="1709084"/>
                        <a:ext cx="2274887" cy="330200"/>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7D2A8451-00A8-419F-B1A2-C0A4B01A916F}"/>
              </a:ext>
            </a:extLst>
          </p:cNvPr>
          <p:cNvPicPr>
            <a:picLocks noChangeAspect="1"/>
          </p:cNvPicPr>
          <p:nvPr/>
        </p:nvPicPr>
        <p:blipFill>
          <a:blip r:embed="rId4"/>
          <a:stretch>
            <a:fillRect/>
          </a:stretch>
        </p:blipFill>
        <p:spPr>
          <a:xfrm>
            <a:off x="375330" y="3604389"/>
            <a:ext cx="3189848" cy="2509933"/>
          </a:xfrm>
          <a:prstGeom prst="rect">
            <a:avLst/>
          </a:prstGeom>
        </p:spPr>
      </p:pic>
      <p:sp>
        <p:nvSpPr>
          <p:cNvPr id="10" name="TextBox 9">
            <a:extLst>
              <a:ext uri="{FF2B5EF4-FFF2-40B4-BE49-F238E27FC236}">
                <a16:creationId xmlns:a16="http://schemas.microsoft.com/office/drawing/2014/main" id="{A7D5F62A-E9B9-4C74-B04C-C4D362E3EF1E}"/>
              </a:ext>
            </a:extLst>
          </p:cNvPr>
          <p:cNvSpPr txBox="1"/>
          <p:nvPr/>
        </p:nvSpPr>
        <p:spPr>
          <a:xfrm>
            <a:off x="300568" y="2264978"/>
            <a:ext cx="10849398" cy="954107"/>
          </a:xfrm>
          <a:prstGeom prst="rect">
            <a:avLst/>
          </a:prstGeom>
          <a:noFill/>
        </p:spPr>
        <p:txBody>
          <a:bodyPr wrap="square" rtlCol="0">
            <a:spAutoFit/>
          </a:bodyPr>
          <a:lstStyle/>
          <a:p>
            <a:r>
              <a:rPr lang="en-US" sz="1400"/>
              <a:t>When graphing a whole bunch of points which themselves have probability distribution functions, a nice way to convey the distribution is with a box plot.  Pretty self-explanatory.  Note that ‘point just below’, ‘point just above’, the actual data point which is ‘just below’, ‘just above’.  The extra red dots above and below are actual data points, that lie outside (Q</a:t>
            </a:r>
            <a:r>
              <a:rPr lang="en-US" sz="1400" baseline="-25000"/>
              <a:t>1</a:t>
            </a:r>
            <a:r>
              <a:rPr lang="en-US" sz="1400"/>
              <a:t> – 1.5*IQR, Q</a:t>
            </a:r>
            <a:r>
              <a:rPr lang="en-US" sz="1400" baseline="-25000"/>
              <a:t>3</a:t>
            </a:r>
            <a:r>
              <a:rPr lang="en-US" sz="1400"/>
              <a:t> + 1.5*IQR) interval.   IQR (‘interquartile range’) = Q</a:t>
            </a:r>
            <a:r>
              <a:rPr lang="en-US" sz="1400" baseline="-25000"/>
              <a:t>3</a:t>
            </a:r>
            <a:r>
              <a:rPr lang="en-US" sz="1400"/>
              <a:t> – Q</a:t>
            </a:r>
            <a:r>
              <a:rPr lang="en-US" sz="1400" baseline="-25000"/>
              <a:t>1</a:t>
            </a:r>
            <a:r>
              <a:rPr lang="en-US" sz="1400"/>
              <a:t>.   Note the 5NS is conveyed by the box plot.  The whiskers are extra.  </a:t>
            </a:r>
          </a:p>
        </p:txBody>
      </p:sp>
      <p:sp>
        <p:nvSpPr>
          <p:cNvPr id="2" name="TextBox 1">
            <a:extLst>
              <a:ext uri="{FF2B5EF4-FFF2-40B4-BE49-F238E27FC236}">
                <a16:creationId xmlns:a16="http://schemas.microsoft.com/office/drawing/2014/main" id="{A83A5F7E-5E44-438B-B027-34C512DE212D}"/>
              </a:ext>
            </a:extLst>
          </p:cNvPr>
          <p:cNvSpPr txBox="1"/>
          <p:nvPr/>
        </p:nvSpPr>
        <p:spPr>
          <a:xfrm>
            <a:off x="300568" y="1299716"/>
            <a:ext cx="7624233" cy="307777"/>
          </a:xfrm>
          <a:prstGeom prst="rect">
            <a:avLst/>
          </a:prstGeom>
          <a:noFill/>
        </p:spPr>
        <p:txBody>
          <a:bodyPr wrap="square" rtlCol="0">
            <a:spAutoFit/>
          </a:bodyPr>
          <a:lstStyle/>
          <a:p>
            <a:r>
              <a:rPr lang="en-US" sz="1400"/>
              <a:t>So there are different ways to summarize data.  One way is called the 5NS (five number summary)</a:t>
            </a:r>
          </a:p>
        </p:txBody>
      </p:sp>
      <p:sp>
        <p:nvSpPr>
          <p:cNvPr id="4" name="TextBox 3">
            <a:extLst>
              <a:ext uri="{FF2B5EF4-FFF2-40B4-BE49-F238E27FC236}">
                <a16:creationId xmlns:a16="http://schemas.microsoft.com/office/drawing/2014/main" id="{43DB39B9-309C-4B3B-8384-51FEB5DD3DFA}"/>
              </a:ext>
            </a:extLst>
          </p:cNvPr>
          <p:cNvSpPr txBox="1"/>
          <p:nvPr/>
        </p:nvSpPr>
        <p:spPr>
          <a:xfrm>
            <a:off x="300568" y="930384"/>
            <a:ext cx="1323952" cy="369332"/>
          </a:xfrm>
          <a:prstGeom prst="rect">
            <a:avLst/>
          </a:prstGeom>
          <a:noFill/>
        </p:spPr>
        <p:txBody>
          <a:bodyPr wrap="square" rtlCol="0">
            <a:spAutoFit/>
          </a:bodyPr>
          <a:lstStyle/>
          <a:p>
            <a:r>
              <a:rPr lang="en-US" b="1"/>
              <a:t>Box Plots</a:t>
            </a:r>
          </a:p>
        </p:txBody>
      </p:sp>
      <p:sp>
        <p:nvSpPr>
          <p:cNvPr id="5" name="TextBox 4">
            <a:extLst>
              <a:ext uri="{FF2B5EF4-FFF2-40B4-BE49-F238E27FC236}">
                <a16:creationId xmlns:a16="http://schemas.microsoft.com/office/drawing/2014/main" id="{93AA4343-A08C-6953-6ACB-F5B4279B6342}"/>
              </a:ext>
            </a:extLst>
          </p:cNvPr>
          <p:cNvSpPr txBox="1"/>
          <p:nvPr/>
        </p:nvSpPr>
        <p:spPr>
          <a:xfrm>
            <a:off x="4507108" y="4566967"/>
            <a:ext cx="4119716" cy="584775"/>
          </a:xfrm>
          <a:prstGeom prst="rect">
            <a:avLst/>
          </a:prstGeom>
          <a:noFill/>
        </p:spPr>
        <p:txBody>
          <a:bodyPr wrap="square" rtlCol="0">
            <a:spAutoFit/>
          </a:bodyPr>
          <a:lstStyle/>
          <a:p>
            <a:r>
              <a:rPr lang="en-US" sz="1600"/>
              <a:t>These would probably good for when comparing to a regression.</a:t>
            </a:r>
          </a:p>
        </p:txBody>
      </p:sp>
    </p:spTree>
    <p:extLst>
      <p:ext uri="{BB962C8B-B14F-4D97-AF65-F5344CB8AC3E}">
        <p14:creationId xmlns:p14="http://schemas.microsoft.com/office/powerpoint/2010/main" val="1411367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676FFC3-51BB-4DFE-97E9-2E4E20D355D7}"/>
              </a:ext>
            </a:extLst>
          </p:cNvPr>
          <p:cNvPicPr>
            <a:picLocks noChangeAspect="1"/>
          </p:cNvPicPr>
          <p:nvPr/>
        </p:nvPicPr>
        <p:blipFill>
          <a:blip r:embed="rId2"/>
          <a:stretch>
            <a:fillRect/>
          </a:stretch>
        </p:blipFill>
        <p:spPr>
          <a:xfrm>
            <a:off x="4792919" y="1356674"/>
            <a:ext cx="3072142" cy="2022958"/>
          </a:xfrm>
          <a:prstGeom prst="rect">
            <a:avLst/>
          </a:prstGeom>
        </p:spPr>
      </p:pic>
      <p:sp>
        <p:nvSpPr>
          <p:cNvPr id="3" name="TextBox 2">
            <a:extLst>
              <a:ext uri="{FF2B5EF4-FFF2-40B4-BE49-F238E27FC236}">
                <a16:creationId xmlns:a16="http://schemas.microsoft.com/office/drawing/2014/main" id="{9CBF715A-CFF1-4E1D-8CE8-2B281A32E719}"/>
              </a:ext>
            </a:extLst>
          </p:cNvPr>
          <p:cNvSpPr txBox="1"/>
          <p:nvPr/>
        </p:nvSpPr>
        <p:spPr>
          <a:xfrm>
            <a:off x="3994951" y="305872"/>
            <a:ext cx="3382393" cy="584775"/>
          </a:xfrm>
          <a:prstGeom prst="rect">
            <a:avLst/>
          </a:prstGeom>
          <a:noFill/>
        </p:spPr>
        <p:txBody>
          <a:bodyPr wrap="square" rtlCol="0">
            <a:spAutoFit/>
          </a:bodyPr>
          <a:lstStyle/>
          <a:p>
            <a:r>
              <a:rPr lang="en-US" sz="3200" b="1" u="sng">
                <a:solidFill>
                  <a:srgbClr val="6699FF"/>
                </a:solidFill>
              </a:rPr>
              <a:t>Statistical Fallacies</a:t>
            </a:r>
          </a:p>
        </p:txBody>
      </p:sp>
      <p:sp>
        <p:nvSpPr>
          <p:cNvPr id="4" name="TextBox 3">
            <a:extLst>
              <a:ext uri="{FF2B5EF4-FFF2-40B4-BE49-F238E27FC236}">
                <a16:creationId xmlns:a16="http://schemas.microsoft.com/office/drawing/2014/main" id="{3D24EBEC-3DC3-4EA0-AB64-3D5EA3C8FBBD}"/>
              </a:ext>
            </a:extLst>
          </p:cNvPr>
          <p:cNvSpPr txBox="1"/>
          <p:nvPr/>
        </p:nvSpPr>
        <p:spPr>
          <a:xfrm>
            <a:off x="568172" y="1278384"/>
            <a:ext cx="3426779" cy="2062103"/>
          </a:xfrm>
          <a:prstGeom prst="rect">
            <a:avLst/>
          </a:prstGeom>
          <a:noFill/>
        </p:spPr>
        <p:txBody>
          <a:bodyPr wrap="square" rtlCol="0">
            <a:spAutoFit/>
          </a:bodyPr>
          <a:lstStyle/>
          <a:p>
            <a:r>
              <a:rPr lang="en-US" sz="1600"/>
              <a:t>Emphasized importance of random sampling.  Mechanics sampled planes coming back from fight, and reinforced areas that suffered most damage.  But these were the ones that </a:t>
            </a:r>
            <a:r>
              <a:rPr lang="en-US" sz="1600" i="1"/>
              <a:t>made it back</a:t>
            </a:r>
            <a:r>
              <a:rPr lang="en-US" sz="1600"/>
              <a:t>.  They should’ve examined the ones that didn’t make it back, as </a:t>
            </a:r>
            <a:r>
              <a:rPr lang="en-US" sz="1600" i="1"/>
              <a:t>those</a:t>
            </a:r>
            <a:r>
              <a:rPr lang="en-US" sz="1600"/>
              <a:t> would’ve indicated the critical areas. </a:t>
            </a:r>
          </a:p>
        </p:txBody>
      </p:sp>
      <p:sp>
        <p:nvSpPr>
          <p:cNvPr id="5" name="TextBox 4">
            <a:extLst>
              <a:ext uri="{FF2B5EF4-FFF2-40B4-BE49-F238E27FC236}">
                <a16:creationId xmlns:a16="http://schemas.microsoft.com/office/drawing/2014/main" id="{726AEE12-4F6D-45F2-B916-07988990FA73}"/>
              </a:ext>
            </a:extLst>
          </p:cNvPr>
          <p:cNvSpPr txBox="1"/>
          <p:nvPr/>
        </p:nvSpPr>
        <p:spPr>
          <a:xfrm>
            <a:off x="568172" y="4030915"/>
            <a:ext cx="8220723" cy="584775"/>
          </a:xfrm>
          <a:prstGeom prst="rect">
            <a:avLst/>
          </a:prstGeom>
          <a:noFill/>
        </p:spPr>
        <p:txBody>
          <a:bodyPr wrap="square" rtlCol="0">
            <a:spAutoFit/>
          </a:bodyPr>
          <a:lstStyle/>
          <a:p>
            <a:r>
              <a:rPr lang="en-US" sz="1600"/>
              <a:t>Gold standard test to separate correlation from causation is a large </a:t>
            </a:r>
            <a:r>
              <a:rPr lang="en-US" sz="1600" i="1"/>
              <a:t>randomized</a:t>
            </a:r>
            <a:r>
              <a:rPr lang="en-US" sz="1600"/>
              <a:t> sample split into two groups: one with X and one without X.  </a:t>
            </a:r>
          </a:p>
        </p:txBody>
      </p:sp>
    </p:spTree>
    <p:extLst>
      <p:ext uri="{BB962C8B-B14F-4D97-AF65-F5344CB8AC3E}">
        <p14:creationId xmlns:p14="http://schemas.microsoft.com/office/powerpoint/2010/main" val="1930180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604DAB-9F5A-44C0-A89E-8CC52F532BF3}"/>
              </a:ext>
            </a:extLst>
          </p:cNvPr>
          <p:cNvSpPr txBox="1"/>
          <p:nvPr/>
        </p:nvSpPr>
        <p:spPr>
          <a:xfrm>
            <a:off x="347221" y="860478"/>
            <a:ext cx="2201426" cy="338554"/>
          </a:xfrm>
          <a:prstGeom prst="rect">
            <a:avLst/>
          </a:prstGeom>
          <a:noFill/>
        </p:spPr>
        <p:txBody>
          <a:bodyPr wrap="square" rtlCol="0">
            <a:spAutoFit/>
          </a:bodyPr>
          <a:lstStyle/>
          <a:p>
            <a:r>
              <a:rPr lang="en-US" sz="1600" b="1"/>
              <a:t>Normal Distribution </a:t>
            </a:r>
          </a:p>
        </p:txBody>
      </p:sp>
      <p:sp>
        <p:nvSpPr>
          <p:cNvPr id="14" name="TextBox 13">
            <a:extLst>
              <a:ext uri="{FF2B5EF4-FFF2-40B4-BE49-F238E27FC236}">
                <a16:creationId xmlns:a16="http://schemas.microsoft.com/office/drawing/2014/main" id="{7E2FA42E-F1D3-4649-8836-5CBAFAB78FF1}"/>
              </a:ext>
            </a:extLst>
          </p:cNvPr>
          <p:cNvSpPr txBox="1"/>
          <p:nvPr/>
        </p:nvSpPr>
        <p:spPr>
          <a:xfrm flipH="1">
            <a:off x="4033801" y="136180"/>
            <a:ext cx="4575177" cy="584775"/>
          </a:xfrm>
          <a:prstGeom prst="rect">
            <a:avLst/>
          </a:prstGeom>
          <a:noFill/>
        </p:spPr>
        <p:txBody>
          <a:bodyPr wrap="square" rtlCol="0">
            <a:spAutoFit/>
          </a:bodyPr>
          <a:lstStyle/>
          <a:p>
            <a:r>
              <a:rPr lang="en-US" sz="3200" b="1" u="sng">
                <a:solidFill>
                  <a:srgbClr val="6699FF"/>
                </a:solidFill>
              </a:rPr>
              <a:t>Probability Distributions</a:t>
            </a:r>
          </a:p>
        </p:txBody>
      </p:sp>
      <p:sp>
        <p:nvSpPr>
          <p:cNvPr id="9" name="TextBox 8">
            <a:extLst>
              <a:ext uri="{FF2B5EF4-FFF2-40B4-BE49-F238E27FC236}">
                <a16:creationId xmlns:a16="http://schemas.microsoft.com/office/drawing/2014/main" id="{594FE9E6-C177-407F-8D6C-B6255CD94026}"/>
              </a:ext>
            </a:extLst>
          </p:cNvPr>
          <p:cNvSpPr txBox="1"/>
          <p:nvPr/>
        </p:nvSpPr>
        <p:spPr>
          <a:xfrm>
            <a:off x="347221" y="1166206"/>
            <a:ext cx="10706648" cy="523220"/>
          </a:xfrm>
          <a:prstGeom prst="rect">
            <a:avLst/>
          </a:prstGeom>
          <a:noFill/>
        </p:spPr>
        <p:txBody>
          <a:bodyPr wrap="square" rtlCol="0">
            <a:spAutoFit/>
          </a:bodyPr>
          <a:lstStyle/>
          <a:p>
            <a:r>
              <a:rPr lang="en-US" sz="1400"/>
              <a:t>Here’s a few plots.  So can see normal (gauss) distribution fits binomial pretty well.  Also plotting the Poisson distribution (next) to see it doesn’t do a great job in this circumstance.</a:t>
            </a:r>
          </a:p>
        </p:txBody>
      </p:sp>
      <p:pic>
        <p:nvPicPr>
          <p:cNvPr id="2" name="Picture 1">
            <a:extLst>
              <a:ext uri="{FF2B5EF4-FFF2-40B4-BE49-F238E27FC236}">
                <a16:creationId xmlns:a16="http://schemas.microsoft.com/office/drawing/2014/main" id="{FFE0D79D-1A72-40F2-B14E-11E8F54AEA3C}"/>
              </a:ext>
            </a:extLst>
          </p:cNvPr>
          <p:cNvPicPr>
            <a:picLocks noChangeAspect="1"/>
          </p:cNvPicPr>
          <p:nvPr/>
        </p:nvPicPr>
        <p:blipFill>
          <a:blip r:embed="rId2"/>
          <a:stretch>
            <a:fillRect/>
          </a:stretch>
        </p:blipFill>
        <p:spPr>
          <a:xfrm>
            <a:off x="347221" y="1937046"/>
            <a:ext cx="4701434" cy="3310563"/>
          </a:xfrm>
          <a:prstGeom prst="rect">
            <a:avLst/>
          </a:prstGeom>
        </p:spPr>
      </p:pic>
      <p:pic>
        <p:nvPicPr>
          <p:cNvPr id="3" name="Picture 2">
            <a:extLst>
              <a:ext uri="{FF2B5EF4-FFF2-40B4-BE49-F238E27FC236}">
                <a16:creationId xmlns:a16="http://schemas.microsoft.com/office/drawing/2014/main" id="{0140EC5B-46F0-4C81-8835-AEE3293D150B}"/>
              </a:ext>
            </a:extLst>
          </p:cNvPr>
          <p:cNvPicPr>
            <a:picLocks noChangeAspect="1"/>
          </p:cNvPicPr>
          <p:nvPr/>
        </p:nvPicPr>
        <p:blipFill>
          <a:blip r:embed="rId3"/>
          <a:stretch>
            <a:fillRect/>
          </a:stretch>
        </p:blipFill>
        <p:spPr>
          <a:xfrm>
            <a:off x="6322147" y="1952767"/>
            <a:ext cx="4609919" cy="3294842"/>
          </a:xfrm>
          <a:prstGeom prst="rect">
            <a:avLst/>
          </a:prstGeom>
        </p:spPr>
      </p:pic>
    </p:spTree>
    <p:extLst>
      <p:ext uri="{BB962C8B-B14F-4D97-AF65-F5344CB8AC3E}">
        <p14:creationId xmlns:p14="http://schemas.microsoft.com/office/powerpoint/2010/main" val="129045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C415F6-8F4E-4704-95EA-C8D28DF5AA70}"/>
              </a:ext>
            </a:extLst>
          </p:cNvPr>
          <p:cNvSpPr txBox="1"/>
          <p:nvPr/>
        </p:nvSpPr>
        <p:spPr>
          <a:xfrm>
            <a:off x="286174" y="2418878"/>
            <a:ext cx="11280887" cy="584775"/>
          </a:xfrm>
          <a:prstGeom prst="rect">
            <a:avLst/>
          </a:prstGeom>
          <a:noFill/>
          <a:ln w="19050">
            <a:solidFill>
              <a:schemeClr val="accent1"/>
            </a:solidFill>
          </a:ln>
        </p:spPr>
        <p:txBody>
          <a:bodyPr wrap="square" rtlCol="0">
            <a:spAutoFit/>
          </a:bodyPr>
          <a:lstStyle/>
          <a:p>
            <a:r>
              <a:rPr lang="en-US" sz="1600" b="1"/>
              <a:t>Hypothesis testing</a:t>
            </a:r>
            <a:r>
              <a:rPr lang="en-US" sz="1600"/>
              <a:t>: Hypothesize a statistic, </a:t>
            </a:r>
            <a:r>
              <a:rPr lang="el-GR" sz="1600">
                <a:latin typeface="Calibri" panose="020F0502020204030204" pitchFamily="34" charset="0"/>
                <a:cs typeface="Calibri" panose="020F0502020204030204" pitchFamily="34" charset="0"/>
              </a:rPr>
              <a:t>η</a:t>
            </a:r>
            <a:r>
              <a:rPr lang="en-US" sz="1600"/>
              <a:t>, for the population.  From this calculate the probability distribution of some measurement P</a:t>
            </a:r>
            <a:r>
              <a:rPr lang="el-GR" sz="1600" baseline="-25000">
                <a:latin typeface="Calibri" panose="020F0502020204030204" pitchFamily="34" charset="0"/>
                <a:cs typeface="Calibri" panose="020F0502020204030204" pitchFamily="34" charset="0"/>
              </a:rPr>
              <a:t>η</a:t>
            </a:r>
            <a:r>
              <a:rPr lang="en-US" sz="1600"/>
              <a:t>(m).  Then calculate probability that some random measurement should lie within a certain range.  </a:t>
            </a:r>
          </a:p>
        </p:txBody>
      </p:sp>
      <p:sp>
        <p:nvSpPr>
          <p:cNvPr id="4" name="TextBox 3">
            <a:extLst>
              <a:ext uri="{FF2B5EF4-FFF2-40B4-BE49-F238E27FC236}">
                <a16:creationId xmlns:a16="http://schemas.microsoft.com/office/drawing/2014/main" id="{59035844-55E2-4BA9-AEB8-9718A0366241}"/>
              </a:ext>
            </a:extLst>
          </p:cNvPr>
          <p:cNvSpPr txBox="1"/>
          <p:nvPr/>
        </p:nvSpPr>
        <p:spPr>
          <a:xfrm flipH="1">
            <a:off x="4199170" y="106065"/>
            <a:ext cx="3865059" cy="584775"/>
          </a:xfrm>
          <a:prstGeom prst="rect">
            <a:avLst/>
          </a:prstGeom>
          <a:noFill/>
        </p:spPr>
        <p:txBody>
          <a:bodyPr wrap="square" rtlCol="0">
            <a:spAutoFit/>
          </a:bodyPr>
          <a:lstStyle/>
          <a:p>
            <a:r>
              <a:rPr lang="en-US" sz="3200" b="1" u="sng">
                <a:solidFill>
                  <a:srgbClr val="00B050"/>
                </a:solidFill>
              </a:rPr>
              <a:t>Hypothesis Testing</a:t>
            </a:r>
          </a:p>
        </p:txBody>
      </p:sp>
      <p:sp>
        <p:nvSpPr>
          <p:cNvPr id="12" name="TextBox 11">
            <a:extLst>
              <a:ext uri="{FF2B5EF4-FFF2-40B4-BE49-F238E27FC236}">
                <a16:creationId xmlns:a16="http://schemas.microsoft.com/office/drawing/2014/main" id="{29067516-85A1-401E-848F-467906DBBCE5}"/>
              </a:ext>
            </a:extLst>
          </p:cNvPr>
          <p:cNvSpPr txBox="1"/>
          <p:nvPr/>
        </p:nvSpPr>
        <p:spPr>
          <a:xfrm>
            <a:off x="286174" y="3355175"/>
            <a:ext cx="9290445" cy="1200329"/>
          </a:xfrm>
          <a:prstGeom prst="rect">
            <a:avLst/>
          </a:prstGeom>
          <a:noFill/>
        </p:spPr>
        <p:txBody>
          <a:bodyPr wrap="square" rtlCol="0">
            <a:spAutoFit/>
          </a:bodyPr>
          <a:lstStyle/>
          <a:p>
            <a:r>
              <a:rPr lang="en-US"/>
              <a:t>H</a:t>
            </a:r>
            <a:r>
              <a:rPr lang="en-US" baseline="-25000"/>
              <a:t>0</a:t>
            </a:r>
            <a:r>
              <a:rPr lang="en-US"/>
              <a:t>: Null Hypothesis would be that the statistic </a:t>
            </a:r>
            <a:r>
              <a:rPr lang="el-GR" sz="1800">
                <a:latin typeface="Calibri" panose="020F0502020204030204" pitchFamily="34" charset="0"/>
                <a:cs typeface="Calibri" panose="020F0502020204030204" pitchFamily="34" charset="0"/>
              </a:rPr>
              <a:t>η</a:t>
            </a:r>
            <a:r>
              <a:rPr lang="en-US" sz="1800">
                <a:latin typeface="Calibri" panose="020F0502020204030204" pitchFamily="34" charset="0"/>
                <a:cs typeface="Calibri" panose="020F0502020204030204" pitchFamily="34" charset="0"/>
              </a:rPr>
              <a:t> = </a:t>
            </a:r>
            <a:r>
              <a:rPr lang="el-GR" sz="1800">
                <a:latin typeface="Calibri" panose="020F0502020204030204" pitchFamily="34" charset="0"/>
                <a:cs typeface="Calibri" panose="020F0502020204030204" pitchFamily="34" charset="0"/>
              </a:rPr>
              <a:t>η</a:t>
            </a:r>
            <a:r>
              <a:rPr lang="en-US" sz="1800" baseline="-25000">
                <a:latin typeface="Calibri" panose="020F0502020204030204" pitchFamily="34" charset="0"/>
                <a:cs typeface="Calibri" panose="020F0502020204030204" pitchFamily="34" charset="0"/>
              </a:rPr>
              <a:t>0</a:t>
            </a:r>
            <a:r>
              <a:rPr lang="en-US">
                <a:latin typeface="Calibri" panose="020F0502020204030204" pitchFamily="34" charset="0"/>
                <a:cs typeface="Calibri" panose="020F0502020204030204" pitchFamily="34" charset="0"/>
              </a:rPr>
              <a:t>, the null result.  One that supposes no significant difference in outcomes. </a:t>
            </a:r>
          </a:p>
          <a:p>
            <a:endParaRPr lang="en-US"/>
          </a:p>
          <a:p>
            <a:r>
              <a:rPr lang="en-US"/>
              <a:t>H</a:t>
            </a:r>
            <a:r>
              <a:rPr lang="en-US" baseline="-25000"/>
              <a:t>A</a:t>
            </a:r>
            <a:r>
              <a:rPr lang="en-US"/>
              <a:t>: Alternative Hypothesis is that there is a difference in outcomes, and so </a:t>
            </a:r>
            <a:r>
              <a:rPr lang="el-GR" sz="1800">
                <a:latin typeface="Calibri" panose="020F0502020204030204" pitchFamily="34" charset="0"/>
                <a:cs typeface="Calibri" panose="020F0502020204030204" pitchFamily="34" charset="0"/>
              </a:rPr>
              <a:t>η</a:t>
            </a:r>
            <a:r>
              <a:rPr lang="en-US" sz="1800">
                <a:latin typeface="Calibri" panose="020F0502020204030204" pitchFamily="34" charset="0"/>
                <a:cs typeface="Calibri" panose="020F0502020204030204" pitchFamily="34" charset="0"/>
              </a:rPr>
              <a:t> ≠ </a:t>
            </a:r>
            <a:r>
              <a:rPr lang="el-GR" sz="1800">
                <a:latin typeface="Calibri" panose="020F0502020204030204" pitchFamily="34" charset="0"/>
                <a:cs typeface="Calibri" panose="020F0502020204030204" pitchFamily="34" charset="0"/>
              </a:rPr>
              <a:t>η</a:t>
            </a:r>
            <a:r>
              <a:rPr lang="en-US" sz="1800" baseline="-25000">
                <a:latin typeface="Calibri" panose="020F0502020204030204" pitchFamily="34" charset="0"/>
                <a:cs typeface="Calibri" panose="020F0502020204030204" pitchFamily="34" charset="0"/>
              </a:rPr>
              <a:t>0</a:t>
            </a:r>
            <a:r>
              <a:rPr lang="en-US" sz="1800">
                <a:latin typeface="Calibri" panose="020F0502020204030204" pitchFamily="34" charset="0"/>
                <a:cs typeface="Calibri" panose="020F0502020204030204" pitchFamily="34" charset="0"/>
              </a:rPr>
              <a:t>.</a:t>
            </a:r>
            <a:r>
              <a:rPr lang="en-US"/>
              <a:t> </a:t>
            </a:r>
          </a:p>
        </p:txBody>
      </p:sp>
      <p:sp>
        <p:nvSpPr>
          <p:cNvPr id="2" name="TextBox 1">
            <a:extLst>
              <a:ext uri="{FF2B5EF4-FFF2-40B4-BE49-F238E27FC236}">
                <a16:creationId xmlns:a16="http://schemas.microsoft.com/office/drawing/2014/main" id="{0C9C6FB3-ECF6-B878-7973-41AF91AACEA3}"/>
              </a:ext>
            </a:extLst>
          </p:cNvPr>
          <p:cNvSpPr txBox="1"/>
          <p:nvPr/>
        </p:nvSpPr>
        <p:spPr>
          <a:xfrm>
            <a:off x="286173" y="1145358"/>
            <a:ext cx="9978703" cy="830997"/>
          </a:xfrm>
          <a:prstGeom prst="rect">
            <a:avLst/>
          </a:prstGeom>
          <a:noFill/>
        </p:spPr>
        <p:txBody>
          <a:bodyPr wrap="square" rtlCol="0">
            <a:spAutoFit/>
          </a:bodyPr>
          <a:lstStyle/>
          <a:p>
            <a:r>
              <a:rPr lang="en-US" sz="1600"/>
              <a:t>Hypothesis tests come about when you take some sample measurement, m, of a statistic </a:t>
            </a:r>
            <a:r>
              <a:rPr lang="el-GR" sz="1600">
                <a:latin typeface="Calibri" panose="020F0502020204030204" pitchFamily="34" charset="0"/>
                <a:cs typeface="Calibri" panose="020F0502020204030204" pitchFamily="34" charset="0"/>
              </a:rPr>
              <a:t>η</a:t>
            </a:r>
            <a:r>
              <a:rPr lang="en-US" sz="1600">
                <a:latin typeface="Calibri" panose="020F0502020204030204" pitchFamily="34" charset="0"/>
                <a:cs typeface="Calibri" panose="020F0502020204030204" pitchFamily="34" charset="0"/>
              </a:rPr>
              <a:t>,</a:t>
            </a:r>
            <a:r>
              <a:rPr lang="en-US" sz="1600"/>
              <a:t> that seems to contradict the accepted population statistic </a:t>
            </a:r>
            <a:r>
              <a:rPr lang="el-GR" sz="1600">
                <a:latin typeface="Calibri" panose="020F0502020204030204" pitchFamily="34" charset="0"/>
                <a:cs typeface="Calibri" panose="020F0502020204030204" pitchFamily="34" charset="0"/>
              </a:rPr>
              <a:t>η</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And the question is, is measurement of sample </a:t>
            </a:r>
            <a:r>
              <a:rPr lang="el-GR" sz="1600">
                <a:latin typeface="Calibri" panose="020F0502020204030204" pitchFamily="34" charset="0"/>
                <a:cs typeface="Calibri" panose="020F0502020204030204" pitchFamily="34" charset="0"/>
              </a:rPr>
              <a:t>η</a:t>
            </a:r>
            <a:r>
              <a:rPr lang="en-US" sz="1600">
                <a:latin typeface="Calibri" panose="020F0502020204030204" pitchFamily="34" charset="0"/>
                <a:cs typeface="Calibri" panose="020F0502020204030204" pitchFamily="34" charset="0"/>
              </a:rPr>
              <a:t> so unlikely as to invalidate the claim that the population’s statistic is </a:t>
            </a:r>
            <a:r>
              <a:rPr lang="el-GR" sz="1600">
                <a:latin typeface="Calibri" panose="020F0502020204030204" pitchFamily="34" charset="0"/>
                <a:cs typeface="Calibri" panose="020F0502020204030204" pitchFamily="34" charset="0"/>
              </a:rPr>
              <a:t>η</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a:t>
            </a:r>
            <a:endParaRPr lang="en-US" sz="1600"/>
          </a:p>
        </p:txBody>
      </p:sp>
    </p:spTree>
    <p:extLst>
      <p:ext uri="{BB962C8B-B14F-4D97-AF65-F5344CB8AC3E}">
        <p14:creationId xmlns:p14="http://schemas.microsoft.com/office/powerpoint/2010/main" val="393233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035844-55E2-4BA9-AEB8-9718A0366241}"/>
              </a:ext>
            </a:extLst>
          </p:cNvPr>
          <p:cNvSpPr txBox="1"/>
          <p:nvPr/>
        </p:nvSpPr>
        <p:spPr>
          <a:xfrm flipH="1">
            <a:off x="4199170" y="106065"/>
            <a:ext cx="3865059" cy="584775"/>
          </a:xfrm>
          <a:prstGeom prst="rect">
            <a:avLst/>
          </a:prstGeom>
          <a:noFill/>
        </p:spPr>
        <p:txBody>
          <a:bodyPr wrap="square" rtlCol="0">
            <a:spAutoFit/>
          </a:bodyPr>
          <a:lstStyle/>
          <a:p>
            <a:r>
              <a:rPr lang="en-US" sz="3200" b="1" u="sng">
                <a:solidFill>
                  <a:srgbClr val="00B050"/>
                </a:solidFill>
              </a:rPr>
              <a:t>Hypothesis Testing</a:t>
            </a:r>
          </a:p>
        </p:txBody>
      </p:sp>
      <p:sp>
        <p:nvSpPr>
          <p:cNvPr id="5" name="Rectangle 4">
            <a:extLst>
              <a:ext uri="{FF2B5EF4-FFF2-40B4-BE49-F238E27FC236}">
                <a16:creationId xmlns:a16="http://schemas.microsoft.com/office/drawing/2014/main" id="{2E190944-76DD-4FAF-8B46-C509DE0D80C8}"/>
              </a:ext>
            </a:extLst>
          </p:cNvPr>
          <p:cNvSpPr/>
          <p:nvPr/>
        </p:nvSpPr>
        <p:spPr>
          <a:xfrm>
            <a:off x="329094" y="1206457"/>
            <a:ext cx="11135784" cy="1384995"/>
          </a:xfrm>
          <a:prstGeom prst="rect">
            <a:avLst/>
          </a:prstGeom>
        </p:spPr>
        <p:txBody>
          <a:bodyPr wrap="square">
            <a:spAutoFit/>
          </a:bodyPr>
          <a:lstStyle/>
          <a:p>
            <a:r>
              <a:rPr lang="en-US" sz="1400" b="1"/>
              <a:t>Example</a:t>
            </a:r>
          </a:p>
          <a:p>
            <a:r>
              <a:rPr lang="en-US" sz="1400"/>
              <a:t>For instance, we may take a sample of 1000 people in a hospital and find 530 male births, but 470 female births.  Our hypothesis might be: ‘the odds of a male vs female birth are 50-50 (the statistic) and the plurality of male births (our measurement) is just a product of random chance’.  The odds of getting exactly the same number of births is practically zero though.  A more relevant question might be what is the probability of our male birth statistic x to lie within the interval (530,1000).  So first, P(x) is presumed binomial with probability of male birth being p = 0.50, and not male being 0.50 as well.  So the probability distribution for x male births out of n is:</a:t>
            </a:r>
          </a:p>
        </p:txBody>
      </p:sp>
      <p:graphicFrame>
        <p:nvGraphicFramePr>
          <p:cNvPr id="6" name="Object 5">
            <a:extLst>
              <a:ext uri="{FF2B5EF4-FFF2-40B4-BE49-F238E27FC236}">
                <a16:creationId xmlns:a16="http://schemas.microsoft.com/office/drawing/2014/main" id="{425ABC67-7904-423D-9A11-C66FA56B9562}"/>
              </a:ext>
            </a:extLst>
          </p:cNvPr>
          <p:cNvGraphicFramePr>
            <a:graphicFrameLocks noChangeAspect="1"/>
          </p:cNvGraphicFramePr>
          <p:nvPr>
            <p:extLst>
              <p:ext uri="{D42A27DB-BD31-4B8C-83A1-F6EECF244321}">
                <p14:modId xmlns:p14="http://schemas.microsoft.com/office/powerpoint/2010/main" val="2724966300"/>
              </p:ext>
            </p:extLst>
          </p:nvPr>
        </p:nvGraphicFramePr>
        <p:xfrm>
          <a:off x="387518" y="2801634"/>
          <a:ext cx="2949575" cy="330200"/>
        </p:xfrm>
        <a:graphic>
          <a:graphicData uri="http://schemas.openxmlformats.org/presentationml/2006/ole">
            <mc:AlternateContent xmlns:mc="http://schemas.openxmlformats.org/markup-compatibility/2006">
              <mc:Choice xmlns:v="urn:schemas-microsoft-com:vml" Requires="v">
                <p:oleObj name="Equation" r:id="rId3" imgW="2158920" imgH="241200" progId="Equation.DSMT4">
                  <p:embed/>
                </p:oleObj>
              </mc:Choice>
              <mc:Fallback>
                <p:oleObj name="Equation" r:id="rId3" imgW="2158920" imgH="241200" progId="Equation.DSMT4">
                  <p:embed/>
                  <p:pic>
                    <p:nvPicPr>
                      <p:cNvPr id="6" name="Object 5">
                        <a:extLst>
                          <a:ext uri="{FF2B5EF4-FFF2-40B4-BE49-F238E27FC236}">
                            <a16:creationId xmlns:a16="http://schemas.microsoft.com/office/drawing/2014/main" id="{425ABC67-7904-423D-9A11-C66FA56B9562}"/>
                          </a:ext>
                        </a:extLst>
                      </p:cNvPr>
                      <p:cNvPicPr/>
                      <p:nvPr/>
                    </p:nvPicPr>
                    <p:blipFill>
                      <a:blip r:embed="rId4"/>
                      <a:stretch>
                        <a:fillRect/>
                      </a:stretch>
                    </p:blipFill>
                    <p:spPr>
                      <a:xfrm>
                        <a:off x="387518" y="2801634"/>
                        <a:ext cx="2949575" cy="33020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F47C015F-730F-46BE-9511-0D8AD50FB0C5}"/>
              </a:ext>
            </a:extLst>
          </p:cNvPr>
          <p:cNvSpPr txBox="1"/>
          <p:nvPr/>
        </p:nvSpPr>
        <p:spPr>
          <a:xfrm>
            <a:off x="329094" y="4462455"/>
            <a:ext cx="10750859" cy="523220"/>
          </a:xfrm>
          <a:prstGeom prst="rect">
            <a:avLst/>
          </a:prstGeom>
          <a:noFill/>
        </p:spPr>
        <p:txBody>
          <a:bodyPr wrap="square" rtlCol="0">
            <a:spAutoFit/>
          </a:bodyPr>
          <a:lstStyle/>
          <a:p>
            <a:r>
              <a:rPr lang="en-US" sz="1400"/>
              <a:t>So the probability we’d get x &gt; 530 by random chance is the same as the probability of a normally distributed statistic being further than 1.9 std from the mean.  This is 2.9%.  So maaaaybe random chance, but unlikely.</a:t>
            </a:r>
          </a:p>
        </p:txBody>
      </p:sp>
      <p:graphicFrame>
        <p:nvGraphicFramePr>
          <p:cNvPr id="9" name="Object 8">
            <a:extLst>
              <a:ext uri="{FF2B5EF4-FFF2-40B4-BE49-F238E27FC236}">
                <a16:creationId xmlns:a16="http://schemas.microsoft.com/office/drawing/2014/main" id="{49942F42-542F-42BD-84B4-E65B87AF9101}"/>
              </a:ext>
            </a:extLst>
          </p:cNvPr>
          <p:cNvGraphicFramePr>
            <a:graphicFrameLocks noChangeAspect="1"/>
          </p:cNvGraphicFramePr>
          <p:nvPr>
            <p:extLst>
              <p:ext uri="{D42A27DB-BD31-4B8C-83A1-F6EECF244321}">
                <p14:modId xmlns:p14="http://schemas.microsoft.com/office/powerpoint/2010/main" val="3437890394"/>
              </p:ext>
            </p:extLst>
          </p:nvPr>
        </p:nvGraphicFramePr>
        <p:xfrm>
          <a:off x="7058025" y="3725863"/>
          <a:ext cx="2360613" cy="539750"/>
        </p:xfrm>
        <a:graphic>
          <a:graphicData uri="http://schemas.openxmlformats.org/presentationml/2006/ole">
            <mc:AlternateContent xmlns:mc="http://schemas.openxmlformats.org/markup-compatibility/2006">
              <mc:Choice xmlns:v="urn:schemas-microsoft-com:vml" Requires="v">
                <p:oleObj name="Equation" r:id="rId5" imgW="1726920" imgH="393480" progId="Equation.DSMT4">
                  <p:embed/>
                </p:oleObj>
              </mc:Choice>
              <mc:Fallback>
                <p:oleObj name="Equation" r:id="rId5" imgW="1726920" imgH="393480" progId="Equation.DSMT4">
                  <p:embed/>
                  <p:pic>
                    <p:nvPicPr>
                      <p:cNvPr id="9" name="Object 8">
                        <a:extLst>
                          <a:ext uri="{FF2B5EF4-FFF2-40B4-BE49-F238E27FC236}">
                            <a16:creationId xmlns:a16="http://schemas.microsoft.com/office/drawing/2014/main" id="{49942F42-542F-42BD-84B4-E65B87AF9101}"/>
                          </a:ext>
                        </a:extLst>
                      </p:cNvPr>
                      <p:cNvPicPr/>
                      <p:nvPr/>
                    </p:nvPicPr>
                    <p:blipFill>
                      <a:blip r:embed="rId6"/>
                      <a:stretch>
                        <a:fillRect/>
                      </a:stretch>
                    </p:blipFill>
                    <p:spPr>
                      <a:xfrm>
                        <a:off x="7058025" y="3725863"/>
                        <a:ext cx="2360613" cy="53975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E8BEE5C2-A499-49DC-B9C6-0EB5C939A7CD}"/>
              </a:ext>
            </a:extLst>
          </p:cNvPr>
          <p:cNvGraphicFramePr>
            <a:graphicFrameLocks noChangeAspect="1"/>
          </p:cNvGraphicFramePr>
          <p:nvPr>
            <p:extLst>
              <p:ext uri="{D42A27DB-BD31-4B8C-83A1-F6EECF244321}">
                <p14:modId xmlns:p14="http://schemas.microsoft.com/office/powerpoint/2010/main" val="1246004434"/>
              </p:ext>
            </p:extLst>
          </p:nvPr>
        </p:nvGraphicFramePr>
        <p:xfrm>
          <a:off x="6921702" y="2591452"/>
          <a:ext cx="4014788" cy="723900"/>
        </p:xfrm>
        <a:graphic>
          <a:graphicData uri="http://schemas.openxmlformats.org/presentationml/2006/ole">
            <mc:AlternateContent xmlns:mc="http://schemas.openxmlformats.org/markup-compatibility/2006">
              <mc:Choice xmlns:v="urn:schemas-microsoft-com:vml" Requires="v">
                <p:oleObj name="Equation" r:id="rId7" imgW="3314520" imgH="596880" progId="Equation.DSMT4">
                  <p:embed/>
                </p:oleObj>
              </mc:Choice>
              <mc:Fallback>
                <p:oleObj name="Equation" r:id="rId7" imgW="3314520" imgH="596880" progId="Equation.DSMT4">
                  <p:embed/>
                  <p:pic>
                    <p:nvPicPr>
                      <p:cNvPr id="2" name="Object 1">
                        <a:extLst>
                          <a:ext uri="{FF2B5EF4-FFF2-40B4-BE49-F238E27FC236}">
                            <a16:creationId xmlns:a16="http://schemas.microsoft.com/office/drawing/2014/main" id="{E8BEE5C2-A499-49DC-B9C6-0EB5C939A7CD}"/>
                          </a:ext>
                        </a:extLst>
                      </p:cNvPr>
                      <p:cNvPicPr/>
                      <p:nvPr/>
                    </p:nvPicPr>
                    <p:blipFill>
                      <a:blip r:embed="rId8"/>
                      <a:stretch>
                        <a:fillRect/>
                      </a:stretch>
                    </p:blipFill>
                    <p:spPr>
                      <a:xfrm>
                        <a:off x="6921702" y="2591452"/>
                        <a:ext cx="4014788" cy="7239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1B26C44-C7D0-47B7-8B5F-182F9EAB7A54}"/>
              </a:ext>
            </a:extLst>
          </p:cNvPr>
          <p:cNvSpPr txBox="1"/>
          <p:nvPr/>
        </p:nvSpPr>
        <p:spPr>
          <a:xfrm>
            <a:off x="3672632" y="2749989"/>
            <a:ext cx="2566654" cy="738664"/>
          </a:xfrm>
          <a:prstGeom prst="rect">
            <a:avLst/>
          </a:prstGeom>
          <a:noFill/>
        </p:spPr>
        <p:txBody>
          <a:bodyPr wrap="square" rtlCol="0">
            <a:spAutoFit/>
          </a:bodyPr>
          <a:lstStyle/>
          <a:p>
            <a:r>
              <a:rPr lang="en-US" sz="1400"/>
              <a:t>Can approximate with normal distribution, as easier to work with:</a:t>
            </a:r>
          </a:p>
        </p:txBody>
      </p:sp>
      <p:sp>
        <p:nvSpPr>
          <p:cNvPr id="11" name="TextBox 10">
            <a:extLst>
              <a:ext uri="{FF2B5EF4-FFF2-40B4-BE49-F238E27FC236}">
                <a16:creationId xmlns:a16="http://schemas.microsoft.com/office/drawing/2014/main" id="{A23C82A9-1C1D-4FBD-BF7A-C6BA95FBAA0B}"/>
              </a:ext>
            </a:extLst>
          </p:cNvPr>
          <p:cNvSpPr txBox="1"/>
          <p:nvPr/>
        </p:nvSpPr>
        <p:spPr>
          <a:xfrm>
            <a:off x="329094" y="3742910"/>
            <a:ext cx="5799330" cy="523220"/>
          </a:xfrm>
          <a:prstGeom prst="rect">
            <a:avLst/>
          </a:prstGeom>
          <a:noFill/>
        </p:spPr>
        <p:txBody>
          <a:bodyPr wrap="square" rtlCol="0">
            <a:spAutoFit/>
          </a:bodyPr>
          <a:lstStyle/>
          <a:p>
            <a:r>
              <a:rPr lang="en-US" sz="1400"/>
              <a:t>And want to know probability x &gt; 530.  Easiest is to reduce to standard normal distribution and figure out how many std’s from the mean this is.</a:t>
            </a:r>
          </a:p>
        </p:txBody>
      </p:sp>
    </p:spTree>
    <p:extLst>
      <p:ext uri="{BB962C8B-B14F-4D97-AF65-F5344CB8AC3E}">
        <p14:creationId xmlns:p14="http://schemas.microsoft.com/office/powerpoint/2010/main" val="313237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035844-55E2-4BA9-AEB8-9718A0366241}"/>
              </a:ext>
            </a:extLst>
          </p:cNvPr>
          <p:cNvSpPr txBox="1"/>
          <p:nvPr/>
        </p:nvSpPr>
        <p:spPr>
          <a:xfrm flipH="1">
            <a:off x="4199170" y="106065"/>
            <a:ext cx="3865059" cy="584775"/>
          </a:xfrm>
          <a:prstGeom prst="rect">
            <a:avLst/>
          </a:prstGeom>
          <a:noFill/>
        </p:spPr>
        <p:txBody>
          <a:bodyPr wrap="square" rtlCol="0">
            <a:spAutoFit/>
          </a:bodyPr>
          <a:lstStyle/>
          <a:p>
            <a:r>
              <a:rPr lang="en-US" sz="3200" b="1" u="sng">
                <a:solidFill>
                  <a:srgbClr val="00B050"/>
                </a:solidFill>
              </a:rPr>
              <a:t>Hypothesis Testing</a:t>
            </a:r>
          </a:p>
        </p:txBody>
      </p:sp>
      <p:pic>
        <p:nvPicPr>
          <p:cNvPr id="8" name="Picture 7">
            <a:extLst>
              <a:ext uri="{FF2B5EF4-FFF2-40B4-BE49-F238E27FC236}">
                <a16:creationId xmlns:a16="http://schemas.microsoft.com/office/drawing/2014/main" id="{18247476-0593-47DA-A32B-51F540959D1E}"/>
              </a:ext>
            </a:extLst>
          </p:cNvPr>
          <p:cNvPicPr>
            <a:picLocks noChangeAspect="1"/>
          </p:cNvPicPr>
          <p:nvPr/>
        </p:nvPicPr>
        <p:blipFill>
          <a:blip r:embed="rId2"/>
          <a:stretch>
            <a:fillRect/>
          </a:stretch>
        </p:blipFill>
        <p:spPr>
          <a:xfrm>
            <a:off x="276866" y="2034017"/>
            <a:ext cx="5334744" cy="1914792"/>
          </a:xfrm>
          <a:prstGeom prst="rect">
            <a:avLst/>
          </a:prstGeom>
        </p:spPr>
      </p:pic>
      <p:sp>
        <p:nvSpPr>
          <p:cNvPr id="12" name="TextBox 11">
            <a:extLst>
              <a:ext uri="{FF2B5EF4-FFF2-40B4-BE49-F238E27FC236}">
                <a16:creationId xmlns:a16="http://schemas.microsoft.com/office/drawing/2014/main" id="{73161D4C-3C54-4282-89E0-30864227F0D1}"/>
              </a:ext>
            </a:extLst>
          </p:cNvPr>
          <p:cNvSpPr txBox="1"/>
          <p:nvPr/>
        </p:nvSpPr>
        <p:spPr>
          <a:xfrm>
            <a:off x="199043" y="1070041"/>
            <a:ext cx="10112275" cy="584775"/>
          </a:xfrm>
          <a:prstGeom prst="rect">
            <a:avLst/>
          </a:prstGeom>
          <a:noFill/>
        </p:spPr>
        <p:txBody>
          <a:bodyPr wrap="square" rtlCol="0">
            <a:spAutoFit/>
          </a:bodyPr>
          <a:lstStyle/>
          <a:p>
            <a:r>
              <a:rPr lang="en-US" sz="1600"/>
              <a:t>Consider stats on two treatment options for proximal humerous fractures.  We’d like to know if there is a statistically significant difference in outcomes. </a:t>
            </a:r>
          </a:p>
        </p:txBody>
      </p:sp>
      <p:sp>
        <p:nvSpPr>
          <p:cNvPr id="13" name="TextBox 12">
            <a:extLst>
              <a:ext uri="{FF2B5EF4-FFF2-40B4-BE49-F238E27FC236}">
                <a16:creationId xmlns:a16="http://schemas.microsoft.com/office/drawing/2014/main" id="{E49C61A6-69D4-4C7B-9719-C0132B6DCD16}"/>
              </a:ext>
            </a:extLst>
          </p:cNvPr>
          <p:cNvSpPr txBox="1"/>
          <p:nvPr/>
        </p:nvSpPr>
        <p:spPr>
          <a:xfrm>
            <a:off x="199043" y="4328010"/>
            <a:ext cx="7116157" cy="646331"/>
          </a:xfrm>
          <a:prstGeom prst="rect">
            <a:avLst/>
          </a:prstGeom>
          <a:noFill/>
        </p:spPr>
        <p:txBody>
          <a:bodyPr wrap="square" rtlCol="0">
            <a:spAutoFit/>
          </a:bodyPr>
          <a:lstStyle/>
          <a:p>
            <a:r>
              <a:rPr lang="en-US"/>
              <a:t>H</a:t>
            </a:r>
            <a:r>
              <a:rPr lang="en-US" baseline="-25000"/>
              <a:t>0</a:t>
            </a:r>
            <a:r>
              <a:rPr lang="en-US"/>
              <a:t>: Null Hypothesis would be that there is no difference in outomes.</a:t>
            </a:r>
          </a:p>
          <a:p>
            <a:r>
              <a:rPr lang="en-US"/>
              <a:t>H</a:t>
            </a:r>
            <a:r>
              <a:rPr lang="en-US" baseline="-25000"/>
              <a:t>A</a:t>
            </a:r>
            <a:r>
              <a:rPr lang="en-US"/>
              <a:t>: Alternative Hypothesis is that there is a difference in outcomes. </a:t>
            </a:r>
          </a:p>
        </p:txBody>
      </p:sp>
    </p:spTree>
    <p:extLst>
      <p:ext uri="{BB962C8B-B14F-4D97-AF65-F5344CB8AC3E}">
        <p14:creationId xmlns:p14="http://schemas.microsoft.com/office/powerpoint/2010/main" val="243279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C415F6-8F4E-4704-95EA-C8D28DF5AA70}"/>
              </a:ext>
            </a:extLst>
          </p:cNvPr>
          <p:cNvSpPr txBox="1"/>
          <p:nvPr/>
        </p:nvSpPr>
        <p:spPr>
          <a:xfrm>
            <a:off x="348865" y="1660566"/>
            <a:ext cx="11494270" cy="1077218"/>
          </a:xfrm>
          <a:prstGeom prst="rect">
            <a:avLst/>
          </a:prstGeom>
          <a:noFill/>
          <a:ln w="19050">
            <a:solidFill>
              <a:schemeClr val="accent1"/>
            </a:solidFill>
          </a:ln>
        </p:spPr>
        <p:txBody>
          <a:bodyPr wrap="square" rtlCol="0">
            <a:spAutoFit/>
          </a:bodyPr>
          <a:lstStyle/>
          <a:p>
            <a:r>
              <a:rPr lang="en-US" sz="1600" b="1"/>
              <a:t>Confidence interval</a:t>
            </a:r>
            <a:r>
              <a:rPr lang="en-US" sz="1600"/>
              <a:t>:  Consider a set of possible statistics {</a:t>
            </a:r>
            <a:r>
              <a:rPr lang="el-GR" sz="1600">
                <a:latin typeface="Calibri" panose="020F0502020204030204" pitchFamily="34" charset="0"/>
                <a:cs typeface="Calibri" panose="020F0502020204030204" pitchFamily="34" charset="0"/>
              </a:rPr>
              <a:t>η</a:t>
            </a:r>
            <a:r>
              <a:rPr lang="en-US" sz="1600"/>
              <a:t>} for the population.  And then the commensurate set of probability distributions for some measurement {P</a:t>
            </a:r>
            <a:r>
              <a:rPr lang="el-GR" sz="1600" baseline="-25000">
                <a:latin typeface="Calibri" panose="020F0502020204030204" pitchFamily="34" charset="0"/>
                <a:cs typeface="Calibri" panose="020F0502020204030204" pitchFamily="34" charset="0"/>
              </a:rPr>
              <a:t>η</a:t>
            </a:r>
            <a:r>
              <a:rPr lang="en-US" sz="1600"/>
              <a:t>(m)}.   Then we want to know what set of {</a:t>
            </a:r>
            <a:r>
              <a:rPr lang="el-GR" sz="1600">
                <a:latin typeface="Calibri" panose="020F0502020204030204" pitchFamily="34" charset="0"/>
                <a:cs typeface="Calibri" panose="020F0502020204030204" pitchFamily="34" charset="0"/>
              </a:rPr>
              <a:t>η</a:t>
            </a:r>
            <a:r>
              <a:rPr lang="en-US" sz="1600"/>
              <a:t>} would result in the set of {P</a:t>
            </a:r>
            <a:r>
              <a:rPr lang="el-GR" sz="1600" baseline="-25000">
                <a:latin typeface="Calibri" panose="020F0502020204030204" pitchFamily="34" charset="0"/>
                <a:cs typeface="Calibri" panose="020F0502020204030204" pitchFamily="34" charset="0"/>
              </a:rPr>
              <a:t>η</a:t>
            </a:r>
            <a:r>
              <a:rPr lang="en-US" sz="1600"/>
              <a:t>(m)} so that a given measurement, m*, should be encompassed within at least the specified confidence value of the area of each member of {P</a:t>
            </a:r>
            <a:r>
              <a:rPr lang="el-GR" sz="1600" baseline="-25000">
                <a:latin typeface="Calibri" panose="020F0502020204030204" pitchFamily="34" charset="0"/>
                <a:cs typeface="Calibri" panose="020F0502020204030204" pitchFamily="34" charset="0"/>
              </a:rPr>
              <a:t>η</a:t>
            </a:r>
            <a:r>
              <a:rPr lang="en-US" sz="1600"/>
              <a:t>(m)}.  More concisely, what is the set of {</a:t>
            </a:r>
            <a:r>
              <a:rPr lang="el-GR" sz="1600">
                <a:latin typeface="Calibri" panose="020F0502020204030204" pitchFamily="34" charset="0"/>
                <a:cs typeface="Calibri" panose="020F0502020204030204" pitchFamily="34" charset="0"/>
              </a:rPr>
              <a:t>η</a:t>
            </a:r>
            <a:r>
              <a:rPr lang="en-US" sz="1600"/>
              <a:t>} for which there is at least a confidence interval’s chance of the measurement, m</a:t>
            </a:r>
            <a:r>
              <a:rPr lang="en-US" sz="1600" baseline="30000"/>
              <a:t>*</a:t>
            </a:r>
            <a:r>
              <a:rPr lang="en-US" sz="1600"/>
              <a:t>, occurring.</a:t>
            </a:r>
          </a:p>
        </p:txBody>
      </p:sp>
      <p:sp>
        <p:nvSpPr>
          <p:cNvPr id="4" name="TextBox 3">
            <a:extLst>
              <a:ext uri="{FF2B5EF4-FFF2-40B4-BE49-F238E27FC236}">
                <a16:creationId xmlns:a16="http://schemas.microsoft.com/office/drawing/2014/main" id="{59035844-55E2-4BA9-AEB8-9718A0366241}"/>
              </a:ext>
            </a:extLst>
          </p:cNvPr>
          <p:cNvSpPr txBox="1"/>
          <p:nvPr/>
        </p:nvSpPr>
        <p:spPr>
          <a:xfrm flipH="1">
            <a:off x="4199168" y="39087"/>
            <a:ext cx="3865059" cy="584775"/>
          </a:xfrm>
          <a:prstGeom prst="rect">
            <a:avLst/>
          </a:prstGeom>
          <a:noFill/>
        </p:spPr>
        <p:txBody>
          <a:bodyPr wrap="square" rtlCol="0">
            <a:spAutoFit/>
          </a:bodyPr>
          <a:lstStyle/>
          <a:p>
            <a:r>
              <a:rPr lang="en-US" sz="3200" b="1" u="sng">
                <a:solidFill>
                  <a:srgbClr val="0066FF"/>
                </a:solidFill>
              </a:rPr>
              <a:t>Confidence Intervals</a:t>
            </a:r>
          </a:p>
        </p:txBody>
      </p:sp>
      <p:sp>
        <p:nvSpPr>
          <p:cNvPr id="16" name="TextBox 15">
            <a:extLst>
              <a:ext uri="{FF2B5EF4-FFF2-40B4-BE49-F238E27FC236}">
                <a16:creationId xmlns:a16="http://schemas.microsoft.com/office/drawing/2014/main" id="{9B32C8D3-78E6-4EAB-98C9-3147FC27C26F}"/>
              </a:ext>
            </a:extLst>
          </p:cNvPr>
          <p:cNvSpPr txBox="1"/>
          <p:nvPr/>
        </p:nvSpPr>
        <p:spPr>
          <a:xfrm>
            <a:off x="4131014" y="2944547"/>
            <a:ext cx="481796" cy="369332"/>
          </a:xfrm>
          <a:prstGeom prst="rect">
            <a:avLst/>
          </a:prstGeom>
          <a:noFill/>
        </p:spPr>
        <p:txBody>
          <a:bodyPr wrap="square" rtlCol="0">
            <a:spAutoFit/>
          </a:bodyPr>
          <a:lstStyle/>
          <a:p>
            <a:r>
              <a:rPr lang="el-GR" sz="1800">
                <a:latin typeface="Calibri" panose="020F0502020204030204" pitchFamily="34" charset="0"/>
                <a:cs typeface="Calibri" panose="020F0502020204030204" pitchFamily="34" charset="0"/>
              </a:rPr>
              <a:t>η</a:t>
            </a:r>
            <a:r>
              <a:rPr lang="en-US" baseline="-25000"/>
              <a:t>1</a:t>
            </a:r>
            <a:endParaRPr lang="en-US"/>
          </a:p>
        </p:txBody>
      </p:sp>
      <p:sp>
        <p:nvSpPr>
          <p:cNvPr id="17" name="TextBox 16">
            <a:extLst>
              <a:ext uri="{FF2B5EF4-FFF2-40B4-BE49-F238E27FC236}">
                <a16:creationId xmlns:a16="http://schemas.microsoft.com/office/drawing/2014/main" id="{5B8E124F-B07E-48CD-893B-D7BE132A0920}"/>
              </a:ext>
            </a:extLst>
          </p:cNvPr>
          <p:cNvSpPr txBox="1"/>
          <p:nvPr/>
        </p:nvSpPr>
        <p:spPr>
          <a:xfrm>
            <a:off x="7149832" y="2944547"/>
            <a:ext cx="524936" cy="369332"/>
          </a:xfrm>
          <a:prstGeom prst="rect">
            <a:avLst/>
          </a:prstGeom>
          <a:noFill/>
        </p:spPr>
        <p:txBody>
          <a:bodyPr wrap="square" rtlCol="0">
            <a:spAutoFit/>
          </a:bodyPr>
          <a:lstStyle/>
          <a:p>
            <a:r>
              <a:rPr lang="el-GR" sz="1800">
                <a:latin typeface="Calibri" panose="020F0502020204030204" pitchFamily="34" charset="0"/>
                <a:cs typeface="Calibri" panose="020F0502020204030204" pitchFamily="34" charset="0"/>
              </a:rPr>
              <a:t>η</a:t>
            </a:r>
            <a:r>
              <a:rPr lang="en-US" baseline="-25000"/>
              <a:t>5</a:t>
            </a:r>
            <a:endParaRPr lang="en-US"/>
          </a:p>
        </p:txBody>
      </p:sp>
      <p:sp>
        <p:nvSpPr>
          <p:cNvPr id="18" name="TextBox 17">
            <a:extLst>
              <a:ext uri="{FF2B5EF4-FFF2-40B4-BE49-F238E27FC236}">
                <a16:creationId xmlns:a16="http://schemas.microsoft.com/office/drawing/2014/main" id="{E3B2479C-8F0C-4D50-BA53-F34BC993CA27}"/>
              </a:ext>
            </a:extLst>
          </p:cNvPr>
          <p:cNvSpPr txBox="1"/>
          <p:nvPr/>
        </p:nvSpPr>
        <p:spPr>
          <a:xfrm>
            <a:off x="4739629" y="2944547"/>
            <a:ext cx="445215" cy="369332"/>
          </a:xfrm>
          <a:prstGeom prst="rect">
            <a:avLst/>
          </a:prstGeom>
          <a:noFill/>
        </p:spPr>
        <p:txBody>
          <a:bodyPr wrap="square" rtlCol="0">
            <a:spAutoFit/>
          </a:bodyPr>
          <a:lstStyle/>
          <a:p>
            <a:r>
              <a:rPr lang="el-GR" sz="1800">
                <a:latin typeface="Calibri" panose="020F0502020204030204" pitchFamily="34" charset="0"/>
                <a:cs typeface="Calibri" panose="020F0502020204030204" pitchFamily="34" charset="0"/>
              </a:rPr>
              <a:t>η</a:t>
            </a:r>
            <a:r>
              <a:rPr lang="en-US" baseline="-25000"/>
              <a:t>2</a:t>
            </a:r>
            <a:endParaRPr lang="en-US"/>
          </a:p>
        </p:txBody>
      </p:sp>
      <p:sp>
        <p:nvSpPr>
          <p:cNvPr id="19" name="TextBox 18">
            <a:extLst>
              <a:ext uri="{FF2B5EF4-FFF2-40B4-BE49-F238E27FC236}">
                <a16:creationId xmlns:a16="http://schemas.microsoft.com/office/drawing/2014/main" id="{95514A24-458A-4F70-92B9-A645D0F00720}"/>
              </a:ext>
            </a:extLst>
          </p:cNvPr>
          <p:cNvSpPr txBox="1"/>
          <p:nvPr/>
        </p:nvSpPr>
        <p:spPr>
          <a:xfrm>
            <a:off x="6322875" y="2944547"/>
            <a:ext cx="524936" cy="369332"/>
          </a:xfrm>
          <a:prstGeom prst="rect">
            <a:avLst/>
          </a:prstGeom>
          <a:noFill/>
        </p:spPr>
        <p:txBody>
          <a:bodyPr wrap="square" rtlCol="0">
            <a:spAutoFit/>
          </a:bodyPr>
          <a:lstStyle/>
          <a:p>
            <a:r>
              <a:rPr lang="el-GR" sz="1800">
                <a:latin typeface="Calibri" panose="020F0502020204030204" pitchFamily="34" charset="0"/>
                <a:cs typeface="Calibri" panose="020F0502020204030204" pitchFamily="34" charset="0"/>
              </a:rPr>
              <a:t>η</a:t>
            </a:r>
            <a:r>
              <a:rPr lang="en-US" baseline="-25000"/>
              <a:t>4</a:t>
            </a:r>
            <a:endParaRPr lang="en-US"/>
          </a:p>
        </p:txBody>
      </p:sp>
      <p:sp>
        <p:nvSpPr>
          <p:cNvPr id="20" name="TextBox 19">
            <a:extLst>
              <a:ext uri="{FF2B5EF4-FFF2-40B4-BE49-F238E27FC236}">
                <a16:creationId xmlns:a16="http://schemas.microsoft.com/office/drawing/2014/main" id="{C4E6C343-9BC5-4A65-BFF5-252569D452C2}"/>
              </a:ext>
            </a:extLst>
          </p:cNvPr>
          <p:cNvSpPr txBox="1"/>
          <p:nvPr/>
        </p:nvSpPr>
        <p:spPr>
          <a:xfrm>
            <a:off x="5495919" y="2944547"/>
            <a:ext cx="573934" cy="369332"/>
          </a:xfrm>
          <a:prstGeom prst="rect">
            <a:avLst/>
          </a:prstGeom>
          <a:noFill/>
        </p:spPr>
        <p:txBody>
          <a:bodyPr wrap="square" rtlCol="0">
            <a:spAutoFit/>
          </a:bodyPr>
          <a:lstStyle/>
          <a:p>
            <a:r>
              <a:rPr lang="el-GR" sz="1800">
                <a:latin typeface="Calibri" panose="020F0502020204030204" pitchFamily="34" charset="0"/>
                <a:cs typeface="Calibri" panose="020F0502020204030204" pitchFamily="34" charset="0"/>
              </a:rPr>
              <a:t>η</a:t>
            </a:r>
            <a:r>
              <a:rPr lang="en-US" baseline="-25000"/>
              <a:t>3</a:t>
            </a:r>
            <a:endParaRPr lang="en-US"/>
          </a:p>
        </p:txBody>
      </p:sp>
      <p:cxnSp>
        <p:nvCxnSpPr>
          <p:cNvPr id="22" name="Straight Arrow Connector 21">
            <a:extLst>
              <a:ext uri="{FF2B5EF4-FFF2-40B4-BE49-F238E27FC236}">
                <a16:creationId xmlns:a16="http://schemas.microsoft.com/office/drawing/2014/main" id="{6B941524-AA3B-4F11-B345-91A18DFF22B7}"/>
              </a:ext>
            </a:extLst>
          </p:cNvPr>
          <p:cNvCxnSpPr>
            <a:cxnSpLocks/>
          </p:cNvCxnSpPr>
          <p:nvPr/>
        </p:nvCxnSpPr>
        <p:spPr>
          <a:xfrm flipH="1">
            <a:off x="2148468" y="3352196"/>
            <a:ext cx="2034426" cy="1437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723FD92-A45F-4759-9737-6CECB2FC3986}"/>
              </a:ext>
            </a:extLst>
          </p:cNvPr>
          <p:cNvCxnSpPr>
            <a:cxnSpLocks/>
            <a:stCxn id="18" idx="2"/>
          </p:cNvCxnSpPr>
          <p:nvPr/>
        </p:nvCxnSpPr>
        <p:spPr>
          <a:xfrm flipH="1">
            <a:off x="3978405" y="3313879"/>
            <a:ext cx="983832" cy="1444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147FE69-CD92-463B-B994-2A51A2727862}"/>
              </a:ext>
            </a:extLst>
          </p:cNvPr>
          <p:cNvCxnSpPr>
            <a:cxnSpLocks/>
          </p:cNvCxnSpPr>
          <p:nvPr/>
        </p:nvCxnSpPr>
        <p:spPr>
          <a:xfrm>
            <a:off x="5702023" y="3340364"/>
            <a:ext cx="282425" cy="14179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C665595-7C98-4E7F-BA4B-B78EC72A1286}"/>
              </a:ext>
            </a:extLst>
          </p:cNvPr>
          <p:cNvCxnSpPr>
            <a:cxnSpLocks/>
          </p:cNvCxnSpPr>
          <p:nvPr/>
        </p:nvCxnSpPr>
        <p:spPr>
          <a:xfrm>
            <a:off x="6614810" y="3340364"/>
            <a:ext cx="1059958" cy="1381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660BF2B-1FF0-4422-8331-974B595BA690}"/>
              </a:ext>
            </a:extLst>
          </p:cNvPr>
          <p:cNvCxnSpPr>
            <a:cxnSpLocks/>
          </p:cNvCxnSpPr>
          <p:nvPr/>
        </p:nvCxnSpPr>
        <p:spPr>
          <a:xfrm>
            <a:off x="7519483" y="3284798"/>
            <a:ext cx="2778420" cy="1416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7" name="Object 36">
            <a:extLst>
              <a:ext uri="{FF2B5EF4-FFF2-40B4-BE49-F238E27FC236}">
                <a16:creationId xmlns:a16="http://schemas.microsoft.com/office/drawing/2014/main" id="{D27431A6-1D70-4D5F-8B73-E2081BBA520B}"/>
              </a:ext>
            </a:extLst>
          </p:cNvPr>
          <p:cNvGraphicFramePr>
            <a:graphicFrameLocks noChangeAspect="1"/>
          </p:cNvGraphicFramePr>
          <p:nvPr>
            <p:extLst>
              <p:ext uri="{D42A27DB-BD31-4B8C-83A1-F6EECF244321}">
                <p14:modId xmlns:p14="http://schemas.microsoft.com/office/powerpoint/2010/main" val="3352523733"/>
              </p:ext>
            </p:extLst>
          </p:nvPr>
        </p:nvGraphicFramePr>
        <p:xfrm>
          <a:off x="1060450" y="4833832"/>
          <a:ext cx="736600" cy="411162"/>
        </p:xfrm>
        <a:graphic>
          <a:graphicData uri="http://schemas.openxmlformats.org/presentationml/2006/ole">
            <mc:AlternateContent xmlns:mc="http://schemas.openxmlformats.org/markup-compatibility/2006">
              <mc:Choice xmlns:v="urn:schemas-microsoft-com:vml" Requires="v">
                <p:oleObj name="Equation" r:id="rId2" imgW="431640" imgH="241200" progId="Equation.DSMT4">
                  <p:embed/>
                </p:oleObj>
              </mc:Choice>
              <mc:Fallback>
                <p:oleObj name="Equation" r:id="rId2" imgW="431640" imgH="241200" progId="Equation.DSMT4">
                  <p:embed/>
                  <p:pic>
                    <p:nvPicPr>
                      <p:cNvPr id="0" name=""/>
                      <p:cNvPicPr/>
                      <p:nvPr/>
                    </p:nvPicPr>
                    <p:blipFill>
                      <a:blip r:embed="rId3"/>
                      <a:stretch>
                        <a:fillRect/>
                      </a:stretch>
                    </p:blipFill>
                    <p:spPr>
                      <a:xfrm>
                        <a:off x="1060450" y="4833832"/>
                        <a:ext cx="736600" cy="411162"/>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F92506CD-B3F8-48EB-B535-0B7D8838885F}"/>
              </a:ext>
            </a:extLst>
          </p:cNvPr>
          <p:cNvGraphicFramePr>
            <a:graphicFrameLocks noChangeAspect="1"/>
          </p:cNvGraphicFramePr>
          <p:nvPr>
            <p:extLst>
              <p:ext uri="{D42A27DB-BD31-4B8C-83A1-F6EECF244321}">
                <p14:modId xmlns:p14="http://schemas.microsoft.com/office/powerpoint/2010/main" val="1793678242"/>
              </p:ext>
            </p:extLst>
          </p:nvPr>
        </p:nvGraphicFramePr>
        <p:xfrm>
          <a:off x="3327400" y="4892569"/>
          <a:ext cx="688975" cy="374650"/>
        </p:xfrm>
        <a:graphic>
          <a:graphicData uri="http://schemas.openxmlformats.org/presentationml/2006/ole">
            <mc:AlternateContent xmlns:mc="http://schemas.openxmlformats.org/markup-compatibility/2006">
              <mc:Choice xmlns:v="urn:schemas-microsoft-com:vml" Requires="v">
                <p:oleObj name="Equation" r:id="rId4" imgW="444240" imgH="241200" progId="Equation.DSMT4">
                  <p:embed/>
                </p:oleObj>
              </mc:Choice>
              <mc:Fallback>
                <p:oleObj name="Equation" r:id="rId4" imgW="444240" imgH="241200" progId="Equation.DSMT4">
                  <p:embed/>
                  <p:pic>
                    <p:nvPicPr>
                      <p:cNvPr id="0" name=""/>
                      <p:cNvPicPr/>
                      <p:nvPr/>
                    </p:nvPicPr>
                    <p:blipFill>
                      <a:blip r:embed="rId5"/>
                      <a:stretch>
                        <a:fillRect/>
                      </a:stretch>
                    </p:blipFill>
                    <p:spPr>
                      <a:xfrm>
                        <a:off x="3327400" y="4892569"/>
                        <a:ext cx="688975" cy="37465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CB9F510D-211E-418D-85C6-80090BBAF31E}"/>
              </a:ext>
            </a:extLst>
          </p:cNvPr>
          <p:cNvGraphicFramePr>
            <a:graphicFrameLocks noChangeAspect="1"/>
          </p:cNvGraphicFramePr>
          <p:nvPr>
            <p:extLst>
              <p:ext uri="{D42A27DB-BD31-4B8C-83A1-F6EECF244321}">
                <p14:modId xmlns:p14="http://schemas.microsoft.com/office/powerpoint/2010/main" val="822999140"/>
              </p:ext>
            </p:extLst>
          </p:nvPr>
        </p:nvGraphicFramePr>
        <p:xfrm>
          <a:off x="5680075" y="4833832"/>
          <a:ext cx="755650" cy="411162"/>
        </p:xfrm>
        <a:graphic>
          <a:graphicData uri="http://schemas.openxmlformats.org/presentationml/2006/ole">
            <mc:AlternateContent xmlns:mc="http://schemas.openxmlformats.org/markup-compatibility/2006">
              <mc:Choice xmlns:v="urn:schemas-microsoft-com:vml" Requires="v">
                <p:oleObj name="Equation" r:id="rId6" imgW="444240" imgH="241200" progId="Equation.DSMT4">
                  <p:embed/>
                </p:oleObj>
              </mc:Choice>
              <mc:Fallback>
                <p:oleObj name="Equation" r:id="rId6" imgW="444240" imgH="241200" progId="Equation.DSMT4">
                  <p:embed/>
                  <p:pic>
                    <p:nvPicPr>
                      <p:cNvPr id="0" name=""/>
                      <p:cNvPicPr/>
                      <p:nvPr/>
                    </p:nvPicPr>
                    <p:blipFill>
                      <a:blip r:embed="rId7"/>
                      <a:stretch>
                        <a:fillRect/>
                      </a:stretch>
                    </p:blipFill>
                    <p:spPr>
                      <a:xfrm>
                        <a:off x="5680075" y="4833832"/>
                        <a:ext cx="755650" cy="411162"/>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BD335E65-2783-4D5C-952A-27FB3FCDAA33}"/>
              </a:ext>
            </a:extLst>
          </p:cNvPr>
          <p:cNvGraphicFramePr>
            <a:graphicFrameLocks noChangeAspect="1"/>
          </p:cNvGraphicFramePr>
          <p:nvPr>
            <p:extLst>
              <p:ext uri="{D42A27DB-BD31-4B8C-83A1-F6EECF244321}">
                <p14:modId xmlns:p14="http://schemas.microsoft.com/office/powerpoint/2010/main" val="1008339768"/>
              </p:ext>
            </p:extLst>
          </p:nvPr>
        </p:nvGraphicFramePr>
        <p:xfrm>
          <a:off x="7815263" y="4860819"/>
          <a:ext cx="757237" cy="409575"/>
        </p:xfrm>
        <a:graphic>
          <a:graphicData uri="http://schemas.openxmlformats.org/presentationml/2006/ole">
            <mc:AlternateContent xmlns:mc="http://schemas.openxmlformats.org/markup-compatibility/2006">
              <mc:Choice xmlns:v="urn:schemas-microsoft-com:vml" Requires="v">
                <p:oleObj name="Equation" r:id="rId8" imgW="444240" imgH="241200" progId="Equation.DSMT4">
                  <p:embed/>
                </p:oleObj>
              </mc:Choice>
              <mc:Fallback>
                <p:oleObj name="Equation" r:id="rId8" imgW="444240" imgH="241200" progId="Equation.DSMT4">
                  <p:embed/>
                  <p:pic>
                    <p:nvPicPr>
                      <p:cNvPr id="0" name=""/>
                      <p:cNvPicPr/>
                      <p:nvPr/>
                    </p:nvPicPr>
                    <p:blipFill>
                      <a:blip r:embed="rId9"/>
                      <a:stretch>
                        <a:fillRect/>
                      </a:stretch>
                    </p:blipFill>
                    <p:spPr>
                      <a:xfrm>
                        <a:off x="7815263" y="4860819"/>
                        <a:ext cx="757237" cy="409575"/>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52128628-1016-43D5-B241-3CAB0F9BDDD9}"/>
              </a:ext>
            </a:extLst>
          </p:cNvPr>
          <p:cNvGraphicFramePr>
            <a:graphicFrameLocks noChangeAspect="1"/>
          </p:cNvGraphicFramePr>
          <p:nvPr>
            <p:extLst>
              <p:ext uri="{D42A27DB-BD31-4B8C-83A1-F6EECF244321}">
                <p14:modId xmlns:p14="http://schemas.microsoft.com/office/powerpoint/2010/main" val="2226784852"/>
              </p:ext>
            </p:extLst>
          </p:nvPr>
        </p:nvGraphicFramePr>
        <p:xfrm>
          <a:off x="10337800" y="4857644"/>
          <a:ext cx="754063" cy="409575"/>
        </p:xfrm>
        <a:graphic>
          <a:graphicData uri="http://schemas.openxmlformats.org/presentationml/2006/ole">
            <mc:AlternateContent xmlns:mc="http://schemas.openxmlformats.org/markup-compatibility/2006">
              <mc:Choice xmlns:v="urn:schemas-microsoft-com:vml" Requires="v">
                <p:oleObj name="Equation" r:id="rId10" imgW="444240" imgH="241200" progId="Equation.DSMT4">
                  <p:embed/>
                </p:oleObj>
              </mc:Choice>
              <mc:Fallback>
                <p:oleObj name="Equation" r:id="rId10" imgW="444240" imgH="241200" progId="Equation.DSMT4">
                  <p:embed/>
                  <p:pic>
                    <p:nvPicPr>
                      <p:cNvPr id="0" name=""/>
                      <p:cNvPicPr/>
                      <p:nvPr/>
                    </p:nvPicPr>
                    <p:blipFill>
                      <a:blip r:embed="rId11"/>
                      <a:stretch>
                        <a:fillRect/>
                      </a:stretch>
                    </p:blipFill>
                    <p:spPr>
                      <a:xfrm>
                        <a:off x="10337800" y="4857644"/>
                        <a:ext cx="754063" cy="409575"/>
                      </a:xfrm>
                      <a:prstGeom prst="rect">
                        <a:avLst/>
                      </a:prstGeom>
                    </p:spPr>
                  </p:pic>
                </p:oleObj>
              </mc:Fallback>
            </mc:AlternateContent>
          </a:graphicData>
        </a:graphic>
      </p:graphicFrame>
      <p:pic>
        <p:nvPicPr>
          <p:cNvPr id="50" name="Picture 49">
            <a:extLst>
              <a:ext uri="{FF2B5EF4-FFF2-40B4-BE49-F238E27FC236}">
                <a16:creationId xmlns:a16="http://schemas.microsoft.com/office/drawing/2014/main" id="{356D830D-54EF-4190-9997-77712D0ABE54}"/>
              </a:ext>
            </a:extLst>
          </p:cNvPr>
          <p:cNvPicPr>
            <a:picLocks noChangeAspect="1"/>
          </p:cNvPicPr>
          <p:nvPr/>
        </p:nvPicPr>
        <p:blipFill>
          <a:blip r:embed="rId12"/>
          <a:stretch>
            <a:fillRect/>
          </a:stretch>
        </p:blipFill>
        <p:spPr>
          <a:xfrm>
            <a:off x="4949177" y="5338271"/>
            <a:ext cx="2107896" cy="1420397"/>
          </a:xfrm>
          <a:prstGeom prst="rect">
            <a:avLst/>
          </a:prstGeom>
        </p:spPr>
      </p:pic>
      <p:pic>
        <p:nvPicPr>
          <p:cNvPr id="51" name="Picture 50">
            <a:extLst>
              <a:ext uri="{FF2B5EF4-FFF2-40B4-BE49-F238E27FC236}">
                <a16:creationId xmlns:a16="http://schemas.microsoft.com/office/drawing/2014/main" id="{9D6318B3-BBC2-4408-8465-68C0B3A6EEA9}"/>
              </a:ext>
            </a:extLst>
          </p:cNvPr>
          <p:cNvPicPr>
            <a:picLocks noChangeAspect="1"/>
          </p:cNvPicPr>
          <p:nvPr/>
        </p:nvPicPr>
        <p:blipFill>
          <a:blip r:embed="rId13"/>
          <a:stretch>
            <a:fillRect/>
          </a:stretch>
        </p:blipFill>
        <p:spPr>
          <a:xfrm>
            <a:off x="9647724" y="5336197"/>
            <a:ext cx="2133547" cy="1424543"/>
          </a:xfrm>
          <a:prstGeom prst="rect">
            <a:avLst/>
          </a:prstGeom>
        </p:spPr>
      </p:pic>
      <p:pic>
        <p:nvPicPr>
          <p:cNvPr id="52" name="Picture 51">
            <a:extLst>
              <a:ext uri="{FF2B5EF4-FFF2-40B4-BE49-F238E27FC236}">
                <a16:creationId xmlns:a16="http://schemas.microsoft.com/office/drawing/2014/main" id="{49B51915-6F7C-4D46-8EDE-CBBB9A78CB9C}"/>
              </a:ext>
            </a:extLst>
          </p:cNvPr>
          <p:cNvPicPr>
            <a:picLocks noChangeAspect="1"/>
          </p:cNvPicPr>
          <p:nvPr/>
        </p:nvPicPr>
        <p:blipFill>
          <a:blip r:embed="rId14"/>
          <a:stretch>
            <a:fillRect/>
          </a:stretch>
        </p:blipFill>
        <p:spPr>
          <a:xfrm>
            <a:off x="7298450" y="5338058"/>
            <a:ext cx="2107897" cy="1403119"/>
          </a:xfrm>
          <a:prstGeom prst="rect">
            <a:avLst/>
          </a:prstGeom>
        </p:spPr>
      </p:pic>
      <p:pic>
        <p:nvPicPr>
          <p:cNvPr id="53" name="Picture 52">
            <a:extLst>
              <a:ext uri="{FF2B5EF4-FFF2-40B4-BE49-F238E27FC236}">
                <a16:creationId xmlns:a16="http://schemas.microsoft.com/office/drawing/2014/main" id="{E77D43D6-D385-433A-AEE3-7FD401055636}"/>
              </a:ext>
            </a:extLst>
          </p:cNvPr>
          <p:cNvPicPr>
            <a:picLocks noChangeAspect="1"/>
          </p:cNvPicPr>
          <p:nvPr/>
        </p:nvPicPr>
        <p:blipFill>
          <a:blip r:embed="rId15"/>
          <a:stretch>
            <a:fillRect/>
          </a:stretch>
        </p:blipFill>
        <p:spPr>
          <a:xfrm>
            <a:off x="2683647" y="5390844"/>
            <a:ext cx="2024153" cy="1327770"/>
          </a:xfrm>
          <a:prstGeom prst="rect">
            <a:avLst/>
          </a:prstGeom>
        </p:spPr>
      </p:pic>
      <p:pic>
        <p:nvPicPr>
          <p:cNvPr id="54" name="Picture 53">
            <a:extLst>
              <a:ext uri="{FF2B5EF4-FFF2-40B4-BE49-F238E27FC236}">
                <a16:creationId xmlns:a16="http://schemas.microsoft.com/office/drawing/2014/main" id="{64E824D3-DEBB-4695-9279-B355A41ABF9A}"/>
              </a:ext>
            </a:extLst>
          </p:cNvPr>
          <p:cNvPicPr>
            <a:picLocks noChangeAspect="1"/>
          </p:cNvPicPr>
          <p:nvPr/>
        </p:nvPicPr>
        <p:blipFill>
          <a:blip r:embed="rId16"/>
          <a:stretch>
            <a:fillRect/>
          </a:stretch>
        </p:blipFill>
        <p:spPr>
          <a:xfrm>
            <a:off x="377851" y="5377898"/>
            <a:ext cx="1968426" cy="1323440"/>
          </a:xfrm>
          <a:prstGeom prst="rect">
            <a:avLst/>
          </a:prstGeom>
        </p:spPr>
      </p:pic>
      <p:sp>
        <p:nvSpPr>
          <p:cNvPr id="62" name="TextBox 61">
            <a:extLst>
              <a:ext uri="{FF2B5EF4-FFF2-40B4-BE49-F238E27FC236}">
                <a16:creationId xmlns:a16="http://schemas.microsoft.com/office/drawing/2014/main" id="{5FA1BBC6-56A1-4290-86E0-FC6BA995F05B}"/>
              </a:ext>
            </a:extLst>
          </p:cNvPr>
          <p:cNvSpPr txBox="1"/>
          <p:nvPr/>
        </p:nvSpPr>
        <p:spPr>
          <a:xfrm>
            <a:off x="316278" y="2885274"/>
            <a:ext cx="3042229" cy="1815882"/>
          </a:xfrm>
          <a:prstGeom prst="rect">
            <a:avLst/>
          </a:prstGeom>
          <a:noFill/>
        </p:spPr>
        <p:txBody>
          <a:bodyPr wrap="square" rtlCol="0">
            <a:spAutoFit/>
          </a:bodyPr>
          <a:lstStyle/>
          <a:p>
            <a:r>
              <a:rPr lang="en-US" sz="1400"/>
              <a:t>So I plotted the concept below.  We have a measurement m</a:t>
            </a:r>
            <a:r>
              <a:rPr lang="en-US" sz="1400" baseline="30000"/>
              <a:t>*</a:t>
            </a:r>
            <a:r>
              <a:rPr lang="en-US" sz="1400"/>
              <a:t> = -1, and we’re looking for the set of population statistics, {s} for which the resulting probability distributions P</a:t>
            </a:r>
            <a:r>
              <a:rPr lang="el-GR" sz="1400" baseline="-25000">
                <a:latin typeface="Calibri" panose="020F0502020204030204" pitchFamily="34" charset="0"/>
                <a:cs typeface="Calibri" panose="020F0502020204030204" pitchFamily="34" charset="0"/>
              </a:rPr>
              <a:t>η</a:t>
            </a:r>
            <a:r>
              <a:rPr lang="en-US" sz="1400"/>
              <a:t>(m) encompass the measurement m</a:t>
            </a:r>
            <a:r>
              <a:rPr lang="en-US" sz="1400" baseline="30000"/>
              <a:t>*</a:t>
            </a:r>
            <a:r>
              <a:rPr lang="en-US" sz="1400"/>
              <a:t> within the shaded region (95% confidence interval in this example).</a:t>
            </a:r>
          </a:p>
        </p:txBody>
      </p:sp>
      <p:sp>
        <p:nvSpPr>
          <p:cNvPr id="68" name="TextBox 67">
            <a:extLst>
              <a:ext uri="{FF2B5EF4-FFF2-40B4-BE49-F238E27FC236}">
                <a16:creationId xmlns:a16="http://schemas.microsoft.com/office/drawing/2014/main" id="{B8D560E2-D28E-459C-93C0-4D5EFF570959}"/>
              </a:ext>
            </a:extLst>
          </p:cNvPr>
          <p:cNvSpPr txBox="1"/>
          <p:nvPr/>
        </p:nvSpPr>
        <p:spPr>
          <a:xfrm>
            <a:off x="8607583" y="2971607"/>
            <a:ext cx="3173688" cy="954107"/>
          </a:xfrm>
          <a:prstGeom prst="rect">
            <a:avLst/>
          </a:prstGeom>
          <a:noFill/>
        </p:spPr>
        <p:txBody>
          <a:bodyPr wrap="square" rtlCol="0">
            <a:spAutoFit/>
          </a:bodyPr>
          <a:lstStyle/>
          <a:p>
            <a:r>
              <a:rPr lang="en-US" sz="1400"/>
              <a:t>Also in this example, could say that the our sample mean was -1.  And the set of possible population means this could correspond to are {</a:t>
            </a:r>
            <a:r>
              <a:rPr lang="el-GR" sz="1400">
                <a:latin typeface="Calibri" panose="020F0502020204030204" pitchFamily="34" charset="0"/>
                <a:cs typeface="Calibri" panose="020F0502020204030204" pitchFamily="34" charset="0"/>
              </a:rPr>
              <a:t>η</a:t>
            </a:r>
            <a:r>
              <a:rPr lang="en-US" sz="1400"/>
              <a:t>} = {1,0,-1,-2,-3}</a:t>
            </a:r>
          </a:p>
        </p:txBody>
      </p:sp>
      <p:sp>
        <p:nvSpPr>
          <p:cNvPr id="9" name="TextBox 8">
            <a:extLst>
              <a:ext uri="{FF2B5EF4-FFF2-40B4-BE49-F238E27FC236}">
                <a16:creationId xmlns:a16="http://schemas.microsoft.com/office/drawing/2014/main" id="{2CC70EDD-6300-B336-B77D-1FA07081B4CF}"/>
              </a:ext>
            </a:extLst>
          </p:cNvPr>
          <p:cNvSpPr txBox="1"/>
          <p:nvPr/>
        </p:nvSpPr>
        <p:spPr>
          <a:xfrm>
            <a:off x="316278" y="819533"/>
            <a:ext cx="11283207" cy="584775"/>
          </a:xfrm>
          <a:prstGeom prst="rect">
            <a:avLst/>
          </a:prstGeom>
          <a:noFill/>
        </p:spPr>
        <p:txBody>
          <a:bodyPr wrap="square" rtlCol="0">
            <a:spAutoFit/>
          </a:bodyPr>
          <a:lstStyle/>
          <a:p>
            <a:r>
              <a:rPr lang="en-US" sz="1600"/>
              <a:t>Supposing the Hypothesis tests invalidates the null Hypothesis.  The logical next step is to estimate what the true population statistic is, based on our sample measurement.  </a:t>
            </a:r>
          </a:p>
        </p:txBody>
      </p:sp>
    </p:spTree>
    <p:extLst>
      <p:ext uri="{BB962C8B-B14F-4D97-AF65-F5344CB8AC3E}">
        <p14:creationId xmlns:p14="http://schemas.microsoft.com/office/powerpoint/2010/main" val="3560647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035844-55E2-4BA9-AEB8-9718A0366241}"/>
              </a:ext>
            </a:extLst>
          </p:cNvPr>
          <p:cNvSpPr txBox="1"/>
          <p:nvPr/>
        </p:nvSpPr>
        <p:spPr>
          <a:xfrm flipH="1">
            <a:off x="4163470" y="134828"/>
            <a:ext cx="3865059" cy="584775"/>
          </a:xfrm>
          <a:prstGeom prst="rect">
            <a:avLst/>
          </a:prstGeom>
          <a:noFill/>
        </p:spPr>
        <p:txBody>
          <a:bodyPr wrap="square" rtlCol="0">
            <a:spAutoFit/>
          </a:bodyPr>
          <a:lstStyle/>
          <a:p>
            <a:r>
              <a:rPr lang="en-US" sz="3200" b="1" u="sng">
                <a:solidFill>
                  <a:srgbClr val="0066FF"/>
                </a:solidFill>
              </a:rPr>
              <a:t>Confidence Intervals</a:t>
            </a:r>
          </a:p>
        </p:txBody>
      </p:sp>
      <p:pic>
        <p:nvPicPr>
          <p:cNvPr id="2" name="Picture 1">
            <a:extLst>
              <a:ext uri="{FF2B5EF4-FFF2-40B4-BE49-F238E27FC236}">
                <a16:creationId xmlns:a16="http://schemas.microsoft.com/office/drawing/2014/main" id="{89433921-1D65-AD3E-0D43-193BAC704541}"/>
              </a:ext>
            </a:extLst>
          </p:cNvPr>
          <p:cNvPicPr>
            <a:picLocks noChangeAspect="1"/>
          </p:cNvPicPr>
          <p:nvPr/>
        </p:nvPicPr>
        <p:blipFill>
          <a:blip r:embed="rId2"/>
          <a:stretch>
            <a:fillRect/>
          </a:stretch>
        </p:blipFill>
        <p:spPr>
          <a:xfrm>
            <a:off x="744446" y="1095334"/>
            <a:ext cx="6838048" cy="4308007"/>
          </a:xfrm>
          <a:prstGeom prst="rect">
            <a:avLst/>
          </a:prstGeom>
        </p:spPr>
      </p:pic>
      <p:sp>
        <p:nvSpPr>
          <p:cNvPr id="6" name="TextBox 5">
            <a:extLst>
              <a:ext uri="{FF2B5EF4-FFF2-40B4-BE49-F238E27FC236}">
                <a16:creationId xmlns:a16="http://schemas.microsoft.com/office/drawing/2014/main" id="{9A976852-695F-6FBC-08E7-7A52437F8883}"/>
              </a:ext>
            </a:extLst>
          </p:cNvPr>
          <p:cNvSpPr txBox="1"/>
          <p:nvPr/>
        </p:nvSpPr>
        <p:spPr>
          <a:xfrm>
            <a:off x="3755923" y="5515501"/>
            <a:ext cx="4935793" cy="1077218"/>
          </a:xfrm>
          <a:prstGeom prst="rect">
            <a:avLst/>
          </a:prstGeom>
          <a:noFill/>
        </p:spPr>
        <p:txBody>
          <a:bodyPr wrap="square">
            <a:spAutoFit/>
          </a:bodyPr>
          <a:lstStyle/>
          <a:p>
            <a:r>
              <a:rPr lang="en-US" sz="1600">
                <a:solidFill>
                  <a:srgbClr val="FF0066"/>
                </a:solidFill>
                <a:effectLst/>
                <a:latin typeface="Calibri" panose="020F0502020204030204" pitchFamily="34" charset="0"/>
                <a:ea typeface="Times New Roman" panose="02020603050405020304" pitchFamily="18" charset="0"/>
              </a:rPr>
              <a:t>Just to reiterate to myself – ‘cause I seem to find this kind of confusing – z</a:t>
            </a:r>
            <a:r>
              <a:rPr lang="en-US" sz="1600" baseline="-25000">
                <a:solidFill>
                  <a:srgbClr val="FF0066"/>
                </a:solidFill>
                <a:effectLst/>
                <a:latin typeface="Calibri" panose="020F0502020204030204" pitchFamily="34" charset="0"/>
                <a:ea typeface="Times New Roman" panose="02020603050405020304" pitchFamily="18" charset="0"/>
              </a:rPr>
              <a:t>α</a:t>
            </a:r>
            <a:r>
              <a:rPr lang="en-US" sz="1600">
                <a:solidFill>
                  <a:srgbClr val="FF0066"/>
                </a:solidFill>
                <a:effectLst/>
                <a:latin typeface="Calibri" panose="020F0502020204030204" pitchFamily="34" charset="0"/>
                <a:ea typeface="Times New Roman" panose="02020603050405020304" pitchFamily="18" charset="0"/>
              </a:rPr>
              <a:t> is the z value, to the right of which lies an area equal to α.  So z</a:t>
            </a:r>
            <a:r>
              <a:rPr lang="en-US" sz="1600" baseline="-25000">
                <a:solidFill>
                  <a:srgbClr val="FF0066"/>
                </a:solidFill>
                <a:effectLst/>
                <a:latin typeface="Calibri" panose="020F0502020204030204" pitchFamily="34" charset="0"/>
                <a:ea typeface="Times New Roman" panose="02020603050405020304" pitchFamily="18" charset="0"/>
              </a:rPr>
              <a:t>α/2</a:t>
            </a:r>
            <a:r>
              <a:rPr lang="en-US" sz="1600">
                <a:solidFill>
                  <a:srgbClr val="FF0066"/>
                </a:solidFill>
                <a:effectLst/>
                <a:latin typeface="Calibri" panose="020F0502020204030204" pitchFamily="34" charset="0"/>
                <a:ea typeface="Times New Roman" panose="02020603050405020304" pitchFamily="18" charset="0"/>
              </a:rPr>
              <a:t> would have area α/2 to its right.  And so |z| &lt; z</a:t>
            </a:r>
            <a:r>
              <a:rPr lang="en-US" sz="1600" baseline="-25000">
                <a:solidFill>
                  <a:srgbClr val="FF0066"/>
                </a:solidFill>
                <a:effectLst/>
                <a:latin typeface="Calibri" panose="020F0502020204030204" pitchFamily="34" charset="0"/>
                <a:ea typeface="Times New Roman" panose="02020603050405020304" pitchFamily="18" charset="0"/>
              </a:rPr>
              <a:t>α/2</a:t>
            </a:r>
            <a:r>
              <a:rPr lang="en-US" sz="1600">
                <a:solidFill>
                  <a:srgbClr val="FF0066"/>
                </a:solidFill>
                <a:effectLst/>
                <a:latin typeface="Calibri" panose="020F0502020204030204" pitchFamily="34" charset="0"/>
                <a:ea typeface="Times New Roman" panose="02020603050405020304" pitchFamily="18" charset="0"/>
              </a:rPr>
              <a:t> would encompass an area of 1-α. </a:t>
            </a:r>
            <a:endParaRPr lang="en-US" sz="1600"/>
          </a:p>
        </p:txBody>
      </p:sp>
    </p:spTree>
    <p:extLst>
      <p:ext uri="{BB962C8B-B14F-4D97-AF65-F5344CB8AC3E}">
        <p14:creationId xmlns:p14="http://schemas.microsoft.com/office/powerpoint/2010/main" val="505438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035844-55E2-4BA9-AEB8-9718A0366241}"/>
              </a:ext>
            </a:extLst>
          </p:cNvPr>
          <p:cNvSpPr txBox="1"/>
          <p:nvPr/>
        </p:nvSpPr>
        <p:spPr>
          <a:xfrm flipH="1">
            <a:off x="4163470" y="224568"/>
            <a:ext cx="3865059" cy="584775"/>
          </a:xfrm>
          <a:prstGeom prst="rect">
            <a:avLst/>
          </a:prstGeom>
          <a:noFill/>
        </p:spPr>
        <p:txBody>
          <a:bodyPr wrap="square" rtlCol="0">
            <a:spAutoFit/>
          </a:bodyPr>
          <a:lstStyle/>
          <a:p>
            <a:r>
              <a:rPr lang="en-US" sz="3200" b="1" u="sng">
                <a:solidFill>
                  <a:srgbClr val="0066FF"/>
                </a:solidFill>
              </a:rPr>
              <a:t>Confidence Intervals</a:t>
            </a:r>
          </a:p>
        </p:txBody>
      </p:sp>
      <p:sp>
        <p:nvSpPr>
          <p:cNvPr id="5" name="TextBox 4">
            <a:extLst>
              <a:ext uri="{FF2B5EF4-FFF2-40B4-BE49-F238E27FC236}">
                <a16:creationId xmlns:a16="http://schemas.microsoft.com/office/drawing/2014/main" id="{CF19CA19-818B-4D12-9AC7-99609201CC64}"/>
              </a:ext>
            </a:extLst>
          </p:cNvPr>
          <p:cNvSpPr txBox="1"/>
          <p:nvPr/>
        </p:nvSpPr>
        <p:spPr>
          <a:xfrm>
            <a:off x="291829" y="1474514"/>
            <a:ext cx="10598528" cy="2677656"/>
          </a:xfrm>
          <a:prstGeom prst="rect">
            <a:avLst/>
          </a:prstGeom>
          <a:noFill/>
        </p:spPr>
        <p:txBody>
          <a:bodyPr wrap="square" rtlCol="0">
            <a:spAutoFit/>
          </a:bodyPr>
          <a:lstStyle/>
          <a:p>
            <a:r>
              <a:rPr lang="en-US" sz="1400" b="1"/>
              <a:t>Example</a:t>
            </a:r>
          </a:p>
          <a:p>
            <a:r>
              <a:rPr lang="en-US" sz="1400"/>
              <a:t>In last example it seemed unlikely that male/female births are truly random events, but that there is probably some biological mechanism behind the plurality.  Now we’d like to find a say 95% confidence interval for the actual probability of male births.  Specifically, this means we want to find a set of p-values, {p} (that’s our statistic s), for which the associated probability distributions P</a:t>
            </a:r>
            <a:r>
              <a:rPr lang="en-US" sz="1400" baseline="-25000"/>
              <a:t>p</a:t>
            </a:r>
            <a:r>
              <a:rPr lang="en-US" sz="1400"/>
              <a:t>(x) (that’s the P</a:t>
            </a:r>
            <a:r>
              <a:rPr lang="en-US" sz="1400" baseline="-25000"/>
              <a:t>s</a:t>
            </a:r>
            <a:r>
              <a:rPr lang="en-US" sz="1400"/>
              <a:t>(m) obviously) would encompass the measurement x = 530 (that’s m</a:t>
            </a:r>
            <a:r>
              <a:rPr lang="en-US" sz="1400" baseline="30000"/>
              <a:t>*</a:t>
            </a:r>
            <a:r>
              <a:rPr lang="en-US" sz="1400"/>
              <a:t>) within at least 95% of their area (which is two std’s from mean of course, as we’re going to approximate the binomial distribution as a normal one for simplicity).  </a:t>
            </a:r>
          </a:p>
          <a:p>
            <a:endParaRPr lang="en-US" sz="1400"/>
          </a:p>
          <a:p>
            <a:r>
              <a:rPr lang="en-US" sz="1400"/>
              <a:t>For instance, if p = 0.53, then mean = 530, std = (npq)</a:t>
            </a:r>
            <a:r>
              <a:rPr lang="en-US" sz="1400" baseline="30000"/>
              <a:t>0.5</a:t>
            </a:r>
            <a:r>
              <a:rPr lang="en-US" sz="1400"/>
              <a:t> =  15.8 and getting getting 530 male births would be exactly 0 std away, which is less than 2.  So p = 0.53 is possibility.  If p = 0.52, then mean = 520, std = (npq)</a:t>
            </a:r>
            <a:r>
              <a:rPr lang="en-US" sz="1400" baseline="30000"/>
              <a:t>0.5</a:t>
            </a:r>
            <a:r>
              <a:rPr lang="en-US" sz="1400"/>
              <a:t> = 15.8 still, and getting 530 births would be 10/15.8 std’s away from mean and so still a possibility.  Similarly for p = 0.51.  Say p = 0.5 though.  Then mean = 500, std = (npq)</a:t>
            </a:r>
            <a:r>
              <a:rPr lang="en-US" sz="1400" baseline="30000"/>
              <a:t>0.5</a:t>
            </a:r>
            <a:r>
              <a:rPr lang="en-US" sz="1400"/>
              <a:t> = 15.8-ish still.  And so getting 530 births would be 30/15.8 std’s away, which is still barely less than 2, and so acceptable.  Anything much less than this won’t work.  So we expect minimum p is about p</a:t>
            </a:r>
            <a:r>
              <a:rPr lang="en-US" sz="1400" baseline="-25000"/>
              <a:t>min</a:t>
            </a:r>
            <a:r>
              <a:rPr lang="en-US" sz="1400"/>
              <a:t> = 0.50.  And by symmetry we’d expect maximum p can be is about p</a:t>
            </a:r>
            <a:r>
              <a:rPr lang="en-US" sz="1400" baseline="-25000"/>
              <a:t>max</a:t>
            </a:r>
            <a:r>
              <a:rPr lang="en-US" sz="1400"/>
              <a:t> = 0.56.  Anyway, working this out for real: </a:t>
            </a:r>
          </a:p>
        </p:txBody>
      </p:sp>
      <p:sp>
        <p:nvSpPr>
          <p:cNvPr id="22" name="TextBox 21">
            <a:extLst>
              <a:ext uri="{FF2B5EF4-FFF2-40B4-BE49-F238E27FC236}">
                <a16:creationId xmlns:a16="http://schemas.microsoft.com/office/drawing/2014/main" id="{7CE16169-0C63-4E4A-A976-1143B93C147E}"/>
              </a:ext>
            </a:extLst>
          </p:cNvPr>
          <p:cNvSpPr txBox="1"/>
          <p:nvPr/>
        </p:nvSpPr>
        <p:spPr>
          <a:xfrm>
            <a:off x="291829" y="4269651"/>
            <a:ext cx="2529192" cy="338554"/>
          </a:xfrm>
          <a:prstGeom prst="rect">
            <a:avLst/>
          </a:prstGeom>
          <a:noFill/>
        </p:spPr>
        <p:txBody>
          <a:bodyPr wrap="square" rtlCol="0">
            <a:spAutoFit/>
          </a:bodyPr>
          <a:lstStyle/>
          <a:p>
            <a:r>
              <a:rPr lang="en-US" sz="1600"/>
              <a:t>See next page for work…</a:t>
            </a:r>
          </a:p>
        </p:txBody>
      </p:sp>
    </p:spTree>
    <p:extLst>
      <p:ext uri="{BB962C8B-B14F-4D97-AF65-F5344CB8AC3E}">
        <p14:creationId xmlns:p14="http://schemas.microsoft.com/office/powerpoint/2010/main" val="216988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035844-55E2-4BA9-AEB8-9718A0366241}"/>
              </a:ext>
            </a:extLst>
          </p:cNvPr>
          <p:cNvSpPr txBox="1"/>
          <p:nvPr/>
        </p:nvSpPr>
        <p:spPr>
          <a:xfrm flipH="1">
            <a:off x="4199170" y="129031"/>
            <a:ext cx="3865059" cy="584775"/>
          </a:xfrm>
          <a:prstGeom prst="rect">
            <a:avLst/>
          </a:prstGeom>
          <a:noFill/>
        </p:spPr>
        <p:txBody>
          <a:bodyPr wrap="square" rtlCol="0">
            <a:spAutoFit/>
          </a:bodyPr>
          <a:lstStyle/>
          <a:p>
            <a:r>
              <a:rPr lang="en-US" sz="3200" b="1" u="sng">
                <a:solidFill>
                  <a:srgbClr val="0066FF"/>
                </a:solidFill>
              </a:rPr>
              <a:t>Confidence Intervals</a:t>
            </a:r>
          </a:p>
        </p:txBody>
      </p:sp>
      <p:sp>
        <p:nvSpPr>
          <p:cNvPr id="5" name="TextBox 4">
            <a:extLst>
              <a:ext uri="{FF2B5EF4-FFF2-40B4-BE49-F238E27FC236}">
                <a16:creationId xmlns:a16="http://schemas.microsoft.com/office/drawing/2014/main" id="{CF19CA19-818B-4D12-9AC7-99609201CC64}"/>
              </a:ext>
            </a:extLst>
          </p:cNvPr>
          <p:cNvSpPr txBox="1"/>
          <p:nvPr/>
        </p:nvSpPr>
        <p:spPr>
          <a:xfrm>
            <a:off x="225893" y="1075672"/>
            <a:ext cx="1687991" cy="338554"/>
          </a:xfrm>
          <a:prstGeom prst="rect">
            <a:avLst/>
          </a:prstGeom>
          <a:noFill/>
        </p:spPr>
        <p:txBody>
          <a:bodyPr wrap="square" rtlCol="0">
            <a:spAutoFit/>
          </a:bodyPr>
          <a:lstStyle/>
          <a:p>
            <a:r>
              <a:rPr lang="en-US" sz="1600"/>
              <a:t>So….</a:t>
            </a:r>
            <a:endParaRPr lang="en-US" sz="1400"/>
          </a:p>
        </p:txBody>
      </p:sp>
      <p:graphicFrame>
        <p:nvGraphicFramePr>
          <p:cNvPr id="15" name="Object 14">
            <a:extLst>
              <a:ext uri="{FF2B5EF4-FFF2-40B4-BE49-F238E27FC236}">
                <a16:creationId xmlns:a16="http://schemas.microsoft.com/office/drawing/2014/main" id="{EA269A7B-AAD4-437E-A053-1E2A8861E020}"/>
              </a:ext>
            </a:extLst>
          </p:cNvPr>
          <p:cNvGraphicFramePr>
            <a:graphicFrameLocks noChangeAspect="1"/>
          </p:cNvGraphicFramePr>
          <p:nvPr>
            <p:extLst>
              <p:ext uri="{D42A27DB-BD31-4B8C-83A1-F6EECF244321}">
                <p14:modId xmlns:p14="http://schemas.microsoft.com/office/powerpoint/2010/main" val="3540429149"/>
              </p:ext>
            </p:extLst>
          </p:nvPr>
        </p:nvGraphicFramePr>
        <p:xfrm>
          <a:off x="339877" y="1667139"/>
          <a:ext cx="3148013" cy="2450880"/>
        </p:xfrm>
        <a:graphic>
          <a:graphicData uri="http://schemas.openxmlformats.org/presentationml/2006/ole">
            <mc:AlternateContent xmlns:mc="http://schemas.openxmlformats.org/markup-compatibility/2006">
              <mc:Choice xmlns:v="urn:schemas-microsoft-com:vml" Requires="v">
                <p:oleObj name="Equation" r:id="rId2" imgW="2501640" imgH="1942920" progId="Equation.DSMT4">
                  <p:embed/>
                </p:oleObj>
              </mc:Choice>
              <mc:Fallback>
                <p:oleObj name="Equation" r:id="rId2" imgW="2501640" imgH="1942920" progId="Equation.DSMT4">
                  <p:embed/>
                  <p:pic>
                    <p:nvPicPr>
                      <p:cNvPr id="15" name="Object 14">
                        <a:extLst>
                          <a:ext uri="{FF2B5EF4-FFF2-40B4-BE49-F238E27FC236}">
                            <a16:creationId xmlns:a16="http://schemas.microsoft.com/office/drawing/2014/main" id="{EA269A7B-AAD4-437E-A053-1E2A8861E020}"/>
                          </a:ext>
                        </a:extLst>
                      </p:cNvPr>
                      <p:cNvPicPr/>
                      <p:nvPr/>
                    </p:nvPicPr>
                    <p:blipFill>
                      <a:blip r:embed="rId3"/>
                      <a:stretch>
                        <a:fillRect/>
                      </a:stretch>
                    </p:blipFill>
                    <p:spPr>
                      <a:xfrm>
                        <a:off x="339877" y="1667139"/>
                        <a:ext cx="3148013" cy="245088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2EB7D37-75D0-4851-814C-B1383C852862}"/>
              </a:ext>
            </a:extLst>
          </p:cNvPr>
          <p:cNvGraphicFramePr>
            <a:graphicFrameLocks noChangeAspect="1"/>
          </p:cNvGraphicFramePr>
          <p:nvPr>
            <p:extLst>
              <p:ext uri="{D42A27DB-BD31-4B8C-83A1-F6EECF244321}">
                <p14:modId xmlns:p14="http://schemas.microsoft.com/office/powerpoint/2010/main" val="2262889809"/>
              </p:ext>
            </p:extLst>
          </p:nvPr>
        </p:nvGraphicFramePr>
        <p:xfrm>
          <a:off x="347561" y="4922912"/>
          <a:ext cx="4602163" cy="1790700"/>
        </p:xfrm>
        <a:graphic>
          <a:graphicData uri="http://schemas.openxmlformats.org/presentationml/2006/ole">
            <mc:AlternateContent xmlns:mc="http://schemas.openxmlformats.org/markup-compatibility/2006">
              <mc:Choice xmlns:v="urn:schemas-microsoft-com:vml" Requires="v">
                <p:oleObj name="Equation" r:id="rId4" imgW="3949560" imgH="1536480" progId="Equation.DSMT4">
                  <p:embed/>
                </p:oleObj>
              </mc:Choice>
              <mc:Fallback>
                <p:oleObj name="Equation" r:id="rId4" imgW="3949560" imgH="1536480" progId="Equation.DSMT4">
                  <p:embed/>
                  <p:pic>
                    <p:nvPicPr>
                      <p:cNvPr id="3" name="Object 2">
                        <a:extLst>
                          <a:ext uri="{FF2B5EF4-FFF2-40B4-BE49-F238E27FC236}">
                            <a16:creationId xmlns:a16="http://schemas.microsoft.com/office/drawing/2014/main" id="{92EB7D37-75D0-4851-814C-B1383C852862}"/>
                          </a:ext>
                        </a:extLst>
                      </p:cNvPr>
                      <p:cNvPicPr/>
                      <p:nvPr/>
                    </p:nvPicPr>
                    <p:blipFill>
                      <a:blip r:embed="rId5"/>
                      <a:stretch>
                        <a:fillRect/>
                      </a:stretch>
                    </p:blipFill>
                    <p:spPr>
                      <a:xfrm>
                        <a:off x="347561" y="4922912"/>
                        <a:ext cx="4602163" cy="17907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83471EC-AB93-4272-B5F6-3684354A7CAA}"/>
                  </a:ext>
                </a:extLst>
              </p:cNvPr>
              <p:cNvSpPr txBox="1"/>
              <p:nvPr/>
            </p:nvSpPr>
            <p:spPr>
              <a:xfrm>
                <a:off x="5629072" y="1092093"/>
                <a:ext cx="3745150" cy="307777"/>
              </a:xfrm>
              <a:prstGeom prst="rect">
                <a:avLst/>
              </a:prstGeom>
              <a:noFill/>
            </p:spPr>
            <p:txBody>
              <a:bodyPr wrap="square" rtlCol="0">
                <a:spAutoFit/>
              </a:bodyPr>
              <a:lstStyle/>
              <a:p>
                <a:r>
                  <a:rPr lang="en-US" sz="1400"/>
                  <a:t>Guess we’ll call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𝑝</m:t>
                        </m:r>
                      </m:e>
                    </m:acc>
                  </m:oMath>
                </a14:m>
                <a:r>
                  <a:rPr lang="en-US" sz="1400"/>
                  <a:t> = x/n.  Then, we can say,</a:t>
                </a:r>
              </a:p>
            </p:txBody>
          </p:sp>
        </mc:Choice>
        <mc:Fallback xmlns="">
          <p:sp>
            <p:nvSpPr>
              <p:cNvPr id="6" name="TextBox 5">
                <a:extLst>
                  <a:ext uri="{FF2B5EF4-FFF2-40B4-BE49-F238E27FC236}">
                    <a16:creationId xmlns:a16="http://schemas.microsoft.com/office/drawing/2014/main" id="{B83471EC-AB93-4272-B5F6-3684354A7CAA}"/>
                  </a:ext>
                </a:extLst>
              </p:cNvPr>
              <p:cNvSpPr txBox="1">
                <a:spLocks noRot="1" noChangeAspect="1" noMove="1" noResize="1" noEditPoints="1" noAdjustHandles="1" noChangeArrowheads="1" noChangeShapeType="1" noTextEdit="1"/>
              </p:cNvSpPr>
              <p:nvPr/>
            </p:nvSpPr>
            <p:spPr>
              <a:xfrm>
                <a:off x="5629072" y="1092093"/>
                <a:ext cx="3745150" cy="307777"/>
              </a:xfrm>
              <a:prstGeom prst="rect">
                <a:avLst/>
              </a:prstGeom>
              <a:blipFill>
                <a:blip r:embed="rId7"/>
                <a:stretch>
                  <a:fillRect l="-488" t="-3922" b="-19608"/>
                </a:stretch>
              </a:blipFill>
            </p:spPr>
            <p:txBody>
              <a:bodyPr/>
              <a:lstStyle/>
              <a:p>
                <a:r>
                  <a:rPr lang="en-US">
                    <a:noFill/>
                  </a:rPr>
                  <a:t> </a:t>
                </a:r>
              </a:p>
            </p:txBody>
          </p:sp>
        </mc:Fallback>
      </mc:AlternateContent>
      <p:graphicFrame>
        <p:nvGraphicFramePr>
          <p:cNvPr id="8" name="Object 7">
            <a:extLst>
              <a:ext uri="{FF2B5EF4-FFF2-40B4-BE49-F238E27FC236}">
                <a16:creationId xmlns:a16="http://schemas.microsoft.com/office/drawing/2014/main" id="{1082C8D7-6D67-4AAB-8F20-F749437997F5}"/>
              </a:ext>
            </a:extLst>
          </p:cNvPr>
          <p:cNvGraphicFramePr>
            <a:graphicFrameLocks noChangeAspect="1"/>
          </p:cNvGraphicFramePr>
          <p:nvPr>
            <p:extLst>
              <p:ext uri="{D42A27DB-BD31-4B8C-83A1-F6EECF244321}">
                <p14:modId xmlns:p14="http://schemas.microsoft.com/office/powerpoint/2010/main" val="2765224149"/>
              </p:ext>
            </p:extLst>
          </p:nvPr>
        </p:nvGraphicFramePr>
        <p:xfrm>
          <a:off x="5750512" y="1683560"/>
          <a:ext cx="3502270" cy="1061294"/>
        </p:xfrm>
        <a:graphic>
          <a:graphicData uri="http://schemas.openxmlformats.org/presentationml/2006/ole">
            <mc:AlternateContent xmlns:mc="http://schemas.openxmlformats.org/markup-compatibility/2006">
              <mc:Choice xmlns:v="urn:schemas-microsoft-com:vml" Requires="v">
                <p:oleObj name="Equation" r:id="rId8" imgW="3352680" imgH="1015920" progId="Equation.DSMT4">
                  <p:embed/>
                </p:oleObj>
              </mc:Choice>
              <mc:Fallback>
                <p:oleObj name="Equation" r:id="rId8" imgW="3352680" imgH="1015920" progId="Equation.DSMT4">
                  <p:embed/>
                  <p:pic>
                    <p:nvPicPr>
                      <p:cNvPr id="8" name="Object 7">
                        <a:extLst>
                          <a:ext uri="{FF2B5EF4-FFF2-40B4-BE49-F238E27FC236}">
                            <a16:creationId xmlns:a16="http://schemas.microsoft.com/office/drawing/2014/main" id="{1082C8D7-6D67-4AAB-8F20-F749437997F5}"/>
                          </a:ext>
                        </a:extLst>
                      </p:cNvPr>
                      <p:cNvPicPr/>
                      <p:nvPr/>
                    </p:nvPicPr>
                    <p:blipFill>
                      <a:blip r:embed="rId9"/>
                      <a:stretch>
                        <a:fillRect/>
                      </a:stretch>
                    </p:blipFill>
                    <p:spPr>
                      <a:xfrm>
                        <a:off x="5750512" y="1683560"/>
                        <a:ext cx="3502270" cy="1061294"/>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C79056FC-A861-4DA2-AAE7-ED913E4085EA}"/>
              </a:ext>
            </a:extLst>
          </p:cNvPr>
          <p:cNvSpPr txBox="1"/>
          <p:nvPr/>
        </p:nvSpPr>
        <p:spPr>
          <a:xfrm>
            <a:off x="5751384" y="3028544"/>
            <a:ext cx="3390413" cy="738664"/>
          </a:xfrm>
          <a:prstGeom prst="rect">
            <a:avLst/>
          </a:prstGeom>
          <a:noFill/>
        </p:spPr>
        <p:txBody>
          <a:bodyPr wrap="square" rtlCol="0">
            <a:spAutoFit/>
          </a:bodyPr>
          <a:lstStyle/>
          <a:p>
            <a:r>
              <a:rPr lang="en-US" sz="1400"/>
              <a:t>So this is the exact answer, but if n is large (probably had to be anyway, to use normal distribution approximation) then this is:</a:t>
            </a:r>
          </a:p>
        </p:txBody>
      </p:sp>
      <p:graphicFrame>
        <p:nvGraphicFramePr>
          <p:cNvPr id="17" name="Object 16">
            <a:extLst>
              <a:ext uri="{FF2B5EF4-FFF2-40B4-BE49-F238E27FC236}">
                <a16:creationId xmlns:a16="http://schemas.microsoft.com/office/drawing/2014/main" id="{04421E48-DF58-477B-BE92-8FD13119459C}"/>
              </a:ext>
            </a:extLst>
          </p:cNvPr>
          <p:cNvGraphicFramePr>
            <a:graphicFrameLocks noChangeAspect="1"/>
          </p:cNvGraphicFramePr>
          <p:nvPr>
            <p:extLst>
              <p:ext uri="{D42A27DB-BD31-4B8C-83A1-F6EECF244321}">
                <p14:modId xmlns:p14="http://schemas.microsoft.com/office/powerpoint/2010/main" val="1924192905"/>
              </p:ext>
            </p:extLst>
          </p:nvPr>
        </p:nvGraphicFramePr>
        <p:xfrm>
          <a:off x="5898476" y="3916238"/>
          <a:ext cx="1263650" cy="509587"/>
        </p:xfrm>
        <a:graphic>
          <a:graphicData uri="http://schemas.openxmlformats.org/presentationml/2006/ole">
            <mc:AlternateContent xmlns:mc="http://schemas.openxmlformats.org/markup-compatibility/2006">
              <mc:Choice xmlns:v="urn:schemas-microsoft-com:vml" Requires="v">
                <p:oleObj name="Equation" r:id="rId10" imgW="1041120" imgH="419040" progId="Equation.DSMT4">
                  <p:embed/>
                </p:oleObj>
              </mc:Choice>
              <mc:Fallback>
                <p:oleObj name="Equation" r:id="rId10" imgW="1041120" imgH="419040" progId="Equation.DSMT4">
                  <p:embed/>
                  <p:pic>
                    <p:nvPicPr>
                      <p:cNvPr id="17" name="Object 16">
                        <a:extLst>
                          <a:ext uri="{FF2B5EF4-FFF2-40B4-BE49-F238E27FC236}">
                            <a16:creationId xmlns:a16="http://schemas.microsoft.com/office/drawing/2014/main" id="{04421E48-DF58-477B-BE92-8FD13119459C}"/>
                          </a:ext>
                        </a:extLst>
                      </p:cNvPr>
                      <p:cNvPicPr/>
                      <p:nvPr/>
                    </p:nvPicPr>
                    <p:blipFill>
                      <a:blip r:embed="rId11"/>
                      <a:stretch>
                        <a:fillRect/>
                      </a:stretch>
                    </p:blipFill>
                    <p:spPr>
                      <a:xfrm>
                        <a:off x="5898476" y="3916238"/>
                        <a:ext cx="1263650" cy="50958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28C8CDD9-474D-4B10-BB25-323659333CBF}"/>
              </a:ext>
            </a:extLst>
          </p:cNvPr>
          <p:cNvGraphicFramePr>
            <a:graphicFrameLocks noChangeAspect="1"/>
          </p:cNvGraphicFramePr>
          <p:nvPr>
            <p:extLst>
              <p:ext uri="{D42A27DB-BD31-4B8C-83A1-F6EECF244321}">
                <p14:modId xmlns:p14="http://schemas.microsoft.com/office/powerpoint/2010/main" val="2646709993"/>
              </p:ext>
            </p:extLst>
          </p:nvPr>
        </p:nvGraphicFramePr>
        <p:xfrm>
          <a:off x="5871782" y="5275560"/>
          <a:ext cx="1516118" cy="269532"/>
        </p:xfrm>
        <a:graphic>
          <a:graphicData uri="http://schemas.openxmlformats.org/presentationml/2006/ole">
            <mc:AlternateContent xmlns:mc="http://schemas.openxmlformats.org/markup-compatibility/2006">
              <mc:Choice xmlns:v="urn:schemas-microsoft-com:vml" Requires="v">
                <p:oleObj name="Equation" r:id="rId12" imgW="1143000" imgH="203040" progId="Equation.DSMT4">
                  <p:embed/>
                </p:oleObj>
              </mc:Choice>
              <mc:Fallback>
                <p:oleObj name="Equation" r:id="rId12" imgW="1143000" imgH="203040" progId="Equation.DSMT4">
                  <p:embed/>
                  <p:pic>
                    <p:nvPicPr>
                      <p:cNvPr id="18" name="Object 17">
                        <a:extLst>
                          <a:ext uri="{FF2B5EF4-FFF2-40B4-BE49-F238E27FC236}">
                            <a16:creationId xmlns:a16="http://schemas.microsoft.com/office/drawing/2014/main" id="{28C8CDD9-474D-4B10-BB25-323659333CBF}"/>
                          </a:ext>
                        </a:extLst>
                      </p:cNvPr>
                      <p:cNvPicPr/>
                      <p:nvPr/>
                    </p:nvPicPr>
                    <p:blipFill>
                      <a:blip r:embed="rId13"/>
                      <a:stretch>
                        <a:fillRect/>
                      </a:stretch>
                    </p:blipFill>
                    <p:spPr>
                      <a:xfrm>
                        <a:off x="5871782" y="5275560"/>
                        <a:ext cx="1516118" cy="269532"/>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C5F0EB20-D03C-4EFB-86C2-F0232F442F9A}"/>
              </a:ext>
            </a:extLst>
          </p:cNvPr>
          <p:cNvSpPr txBox="1"/>
          <p:nvPr/>
        </p:nvSpPr>
        <p:spPr>
          <a:xfrm>
            <a:off x="5816088" y="4617146"/>
            <a:ext cx="2116288" cy="523220"/>
          </a:xfrm>
          <a:prstGeom prst="rect">
            <a:avLst/>
          </a:prstGeom>
          <a:noFill/>
        </p:spPr>
        <p:txBody>
          <a:bodyPr wrap="square" rtlCol="0">
            <a:spAutoFit/>
          </a:bodyPr>
          <a:lstStyle/>
          <a:p>
            <a:r>
              <a:rPr lang="en-US" sz="1400"/>
              <a:t>Plugging in x = 530, n = 1000, and a = 95, we get:</a:t>
            </a:r>
          </a:p>
        </p:txBody>
      </p:sp>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042A31CD-C8FC-4F89-8C6F-313FA10EA4DA}"/>
                  </a:ext>
                </a:extLst>
              </p14:cNvPr>
              <p14:cNvContentPartPr/>
              <p14:nvPr/>
            </p14:nvContentPartPr>
            <p14:xfrm rot="2844322">
              <a:off x="7814560" y="4561352"/>
              <a:ext cx="1058040" cy="387360"/>
            </p14:xfrm>
          </p:contentPart>
        </mc:Choice>
        <mc:Fallback xmlns="">
          <p:pic>
            <p:nvPicPr>
              <p:cNvPr id="20" name="Ink 19">
                <a:extLst>
                  <a:ext uri="{FF2B5EF4-FFF2-40B4-BE49-F238E27FC236}">
                    <a16:creationId xmlns:a16="http://schemas.microsoft.com/office/drawing/2014/main" id="{042A31CD-C8FC-4F89-8C6F-313FA10EA4DA}"/>
                  </a:ext>
                </a:extLst>
              </p:cNvPr>
              <p:cNvPicPr/>
              <p:nvPr/>
            </p:nvPicPr>
            <p:blipFill>
              <a:blip r:embed="rId15"/>
              <a:stretch>
                <a:fillRect/>
              </a:stretch>
            </p:blipFill>
            <p:spPr>
              <a:xfrm rot="2844322">
                <a:off x="7805560" y="4552712"/>
                <a:ext cx="1075680" cy="405000"/>
              </a:xfrm>
              <a:prstGeom prst="rect">
                <a:avLst/>
              </a:prstGeom>
            </p:spPr>
          </p:pic>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6E8D80C-8905-41A1-BCA0-9576F2D853C7}"/>
                  </a:ext>
                </a:extLst>
              </p:cNvPr>
              <p:cNvSpPr txBox="1"/>
              <p:nvPr/>
            </p:nvSpPr>
            <p:spPr>
              <a:xfrm>
                <a:off x="8921069" y="4759948"/>
                <a:ext cx="3160683" cy="1815882"/>
              </a:xfrm>
              <a:prstGeom prst="rect">
                <a:avLst/>
              </a:prstGeom>
              <a:noFill/>
            </p:spPr>
            <p:txBody>
              <a:bodyPr wrap="square" rtlCol="0">
                <a:spAutoFit/>
              </a:bodyPr>
              <a:lstStyle/>
              <a:p>
                <a:r>
                  <a:rPr lang="en-US" sz="1400"/>
                  <a:t>Where we recognize </a:t>
                </a:r>
                <a14:m>
                  <m:oMath xmlns:m="http://schemas.openxmlformats.org/officeDocument/2006/math">
                    <m:acc>
                      <m:accPr>
                        <m:chr m:val="̂"/>
                        <m:ctrlPr>
                          <a:rPr lang="el-GR" sz="1400" i="1" smtClean="0">
                            <a:latin typeface="Cambria Math" panose="02040503050406030204" pitchFamily="18" charset="0"/>
                            <a:cs typeface="Calibri" panose="020F0502020204030204" pitchFamily="34" charset="0"/>
                          </a:rPr>
                        </m:ctrlPr>
                      </m:accPr>
                      <m:e>
                        <m:r>
                          <m:rPr>
                            <m:nor/>
                          </m:rPr>
                          <a:rPr lang="el-GR" sz="1400">
                            <a:latin typeface="Calibri" panose="020F0502020204030204" pitchFamily="34" charset="0"/>
                            <a:cs typeface="Calibri" panose="020F0502020204030204" pitchFamily="34" charset="0"/>
                          </a:rPr>
                          <m:t>σ</m:t>
                        </m:r>
                      </m:e>
                    </m:acc>
                  </m:oMath>
                </a14:m>
                <a:r>
                  <a:rPr lang="en-US" sz="1400"/>
                  <a:t> = n</a:t>
                </a:r>
                <a14:m>
                  <m:oMath xmlns:m="http://schemas.openxmlformats.org/officeDocument/2006/math">
                    <m:acc>
                      <m:accPr>
                        <m:chr m:val="̂"/>
                        <m:ctrlPr>
                          <a:rPr lang="en-US" sz="1400" i="1">
                            <a:latin typeface="Cambria Math" panose="02040503050406030204" pitchFamily="18" charset="0"/>
                          </a:rPr>
                        </m:ctrlPr>
                      </m:accPr>
                      <m:e>
                        <m:r>
                          <a:rPr lang="en-US" sz="1400" i="1">
                            <a:latin typeface="Cambria Math" panose="02040503050406030204" pitchFamily="18" charset="0"/>
                          </a:rPr>
                          <m:t>𝑝</m:t>
                        </m:r>
                      </m:e>
                    </m:acc>
                  </m:oMath>
                </a14:m>
                <a:r>
                  <a:rPr lang="en-US" sz="1400"/>
                  <a:t>(1-</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𝑝</m:t>
                        </m:r>
                      </m:e>
                    </m:acc>
                  </m:oMath>
                </a14:m>
                <a:r>
                  <a:rPr lang="en-US" sz="1400"/>
                  <a:t>) = n</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𝑝</m:t>
                        </m:r>
                      </m:e>
                    </m:acc>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𝑞</m:t>
                        </m:r>
                      </m:e>
                    </m:acc>
                    <m:r>
                      <a:rPr lang="en-US" sz="1400" b="0" i="1" smtClean="0">
                        <a:latin typeface="Cambria Math" panose="02040503050406030204" pitchFamily="18" charset="0"/>
                      </a:rPr>
                      <m:t> </m:t>
                    </m:r>
                  </m:oMath>
                </a14:m>
                <a:r>
                  <a:rPr lang="en-US" sz="1400"/>
                  <a:t> as the sample estimate of the variance of the population.  This formula compares well with what we’ll get in the next example using the normal distribution, and even better with what we’ll get when we do same with Student’s T distribution.</a:t>
                </a:r>
              </a:p>
            </p:txBody>
          </p:sp>
        </mc:Choice>
        <mc:Fallback xmlns="">
          <p:sp>
            <p:nvSpPr>
              <p:cNvPr id="21" name="TextBox 20">
                <a:extLst>
                  <a:ext uri="{FF2B5EF4-FFF2-40B4-BE49-F238E27FC236}">
                    <a16:creationId xmlns:a16="http://schemas.microsoft.com/office/drawing/2014/main" id="{E6E8D80C-8905-41A1-BCA0-9576F2D853C7}"/>
                  </a:ext>
                </a:extLst>
              </p:cNvPr>
              <p:cNvSpPr txBox="1">
                <a:spLocks noRot="1" noChangeAspect="1" noMove="1" noResize="1" noEditPoints="1" noAdjustHandles="1" noChangeArrowheads="1" noChangeShapeType="1" noTextEdit="1"/>
              </p:cNvSpPr>
              <p:nvPr/>
            </p:nvSpPr>
            <p:spPr>
              <a:xfrm>
                <a:off x="8921069" y="4759948"/>
                <a:ext cx="3160683" cy="1815882"/>
              </a:xfrm>
              <a:prstGeom prst="rect">
                <a:avLst/>
              </a:prstGeom>
              <a:blipFill>
                <a:blip r:embed="rId16"/>
                <a:stretch>
                  <a:fillRect l="-578" t="-671" r="-1734" b="-2349"/>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1B6F6E52-033C-4823-B8CB-AC01F18514C0}"/>
              </a:ext>
            </a:extLst>
          </p:cNvPr>
          <p:cNvSpPr txBox="1"/>
          <p:nvPr/>
        </p:nvSpPr>
        <p:spPr>
          <a:xfrm>
            <a:off x="347561" y="4370932"/>
            <a:ext cx="3524048" cy="338554"/>
          </a:xfrm>
          <a:prstGeom prst="rect">
            <a:avLst/>
          </a:prstGeom>
          <a:noFill/>
        </p:spPr>
        <p:txBody>
          <a:bodyPr wrap="square" rtlCol="0">
            <a:spAutoFit/>
          </a:bodyPr>
          <a:lstStyle/>
          <a:p>
            <a:r>
              <a:rPr lang="en-US" sz="1600"/>
              <a:t>Solving for p…</a:t>
            </a:r>
            <a:endParaRPr lang="en-US"/>
          </a:p>
        </p:txBody>
      </p:sp>
      <p:grpSp>
        <p:nvGrpSpPr>
          <p:cNvPr id="13" name="Group 12">
            <a:extLst>
              <a:ext uri="{FF2B5EF4-FFF2-40B4-BE49-F238E27FC236}">
                <a16:creationId xmlns:a16="http://schemas.microsoft.com/office/drawing/2014/main" id="{CFB45A44-0BE0-4601-B5DA-7E3908A5E102}"/>
              </a:ext>
            </a:extLst>
          </p:cNvPr>
          <p:cNvGrpSpPr/>
          <p:nvPr/>
        </p:nvGrpSpPr>
        <p:grpSpPr>
          <a:xfrm>
            <a:off x="4447210" y="1345205"/>
            <a:ext cx="1030680" cy="5084640"/>
            <a:chOff x="4447210" y="1345205"/>
            <a:chExt cx="1030680" cy="5084640"/>
          </a:xfrm>
        </p:grpSpPr>
        <mc:AlternateContent xmlns:mc="http://schemas.openxmlformats.org/markup-compatibility/2006" xmlns:p14="http://schemas.microsoft.com/office/powerpoint/2010/main">
          <mc:Choice Requires="p14">
            <p:contentPart p14:bwMode="auto" r:id="rId17">
              <p14:nvContentPartPr>
                <p14:cNvPr id="11" name="Ink 10">
                  <a:extLst>
                    <a:ext uri="{FF2B5EF4-FFF2-40B4-BE49-F238E27FC236}">
                      <a16:creationId xmlns:a16="http://schemas.microsoft.com/office/drawing/2014/main" id="{1968498F-6E7A-4FA7-B206-2E358B16D3A7}"/>
                    </a:ext>
                  </a:extLst>
                </p14:cNvPr>
                <p14:cNvContentPartPr/>
                <p14:nvPr/>
              </p14:nvContentPartPr>
              <p14:xfrm>
                <a:off x="4447210" y="1371845"/>
                <a:ext cx="951840" cy="5058000"/>
              </p14:xfrm>
            </p:contentPart>
          </mc:Choice>
          <mc:Fallback xmlns="">
            <p:pic>
              <p:nvPicPr>
                <p:cNvPr id="11" name="Ink 10">
                  <a:extLst>
                    <a:ext uri="{FF2B5EF4-FFF2-40B4-BE49-F238E27FC236}">
                      <a16:creationId xmlns:a16="http://schemas.microsoft.com/office/drawing/2014/main" id="{1968498F-6E7A-4FA7-B206-2E358B16D3A7}"/>
                    </a:ext>
                  </a:extLst>
                </p:cNvPr>
                <p:cNvPicPr/>
                <p:nvPr/>
              </p:nvPicPr>
              <p:blipFill>
                <a:blip r:embed="rId18"/>
                <a:stretch>
                  <a:fillRect/>
                </a:stretch>
              </p:blipFill>
              <p:spPr>
                <a:xfrm>
                  <a:off x="4438210" y="1363205"/>
                  <a:ext cx="969480" cy="50756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2" name="Ink 11">
                  <a:extLst>
                    <a:ext uri="{FF2B5EF4-FFF2-40B4-BE49-F238E27FC236}">
                      <a16:creationId xmlns:a16="http://schemas.microsoft.com/office/drawing/2014/main" id="{839A6B66-9CAB-40CF-844E-201EAEA4049C}"/>
                    </a:ext>
                  </a:extLst>
                </p14:cNvPr>
                <p14:cNvContentPartPr/>
                <p14:nvPr/>
              </p14:nvContentPartPr>
              <p14:xfrm>
                <a:off x="5300770" y="1345205"/>
                <a:ext cx="177120" cy="200880"/>
              </p14:xfrm>
            </p:contentPart>
          </mc:Choice>
          <mc:Fallback xmlns="">
            <p:pic>
              <p:nvPicPr>
                <p:cNvPr id="12" name="Ink 11">
                  <a:extLst>
                    <a:ext uri="{FF2B5EF4-FFF2-40B4-BE49-F238E27FC236}">
                      <a16:creationId xmlns:a16="http://schemas.microsoft.com/office/drawing/2014/main" id="{839A6B66-9CAB-40CF-844E-201EAEA4049C}"/>
                    </a:ext>
                  </a:extLst>
                </p:cNvPr>
                <p:cNvPicPr/>
                <p:nvPr/>
              </p:nvPicPr>
              <p:blipFill>
                <a:blip r:embed="rId20"/>
                <a:stretch>
                  <a:fillRect/>
                </a:stretch>
              </p:blipFill>
              <p:spPr>
                <a:xfrm>
                  <a:off x="5292130" y="1336565"/>
                  <a:ext cx="194760" cy="218520"/>
                </a:xfrm>
                <a:prstGeom prst="rect">
                  <a:avLst/>
                </a:prstGeom>
              </p:spPr>
            </p:pic>
          </mc:Fallback>
        </mc:AlternateContent>
      </p:grpSp>
    </p:spTree>
    <p:extLst>
      <p:ext uri="{BB962C8B-B14F-4D97-AF65-F5344CB8AC3E}">
        <p14:creationId xmlns:p14="http://schemas.microsoft.com/office/powerpoint/2010/main" val="1423577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33160273-50D2-4C6D-B962-ED73B4700FE8}"/>
                  </a:ext>
                </a:extLst>
              </p:cNvPr>
              <p:cNvSpPr/>
              <p:nvPr/>
            </p:nvSpPr>
            <p:spPr>
              <a:xfrm>
                <a:off x="480841" y="1268779"/>
                <a:ext cx="10764333" cy="2031325"/>
              </a:xfrm>
              <a:prstGeom prst="rect">
                <a:avLst/>
              </a:prstGeom>
            </p:spPr>
            <p:txBody>
              <a:bodyPr wrap="square">
                <a:spAutoFit/>
              </a:bodyPr>
              <a:lstStyle/>
              <a:p>
                <a:r>
                  <a:rPr lang="en-US" sz="1400"/>
                  <a:t>Say we have a population of 10,000 wolves and we want to know their average height,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r>
                  <a:rPr lang="en-US" sz="1400"/>
                  <a:t> (that’s the statistic s).  So we sample 100 of them and find for our sample that the mean is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a:t> = 82cm (that’s the measurement m*).  So what is a 95% confidence interval for the true population mean?  </a:t>
                </a:r>
              </a:p>
              <a:p>
                <a:endParaRPr lang="en-US" sz="1400"/>
              </a:p>
              <a:p>
                <a:r>
                  <a:rPr lang="en-US" sz="1400"/>
                  <a:t>So we have to find the set of population means,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r>
                  <a:rPr lang="en-US" sz="1400"/>
                  <a:t> that would produce sample probability distributions, P</a:t>
                </a:r>
                <a:r>
                  <a:rPr lang="el-GR" sz="1400" baseline="-250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14:m>
                  <m:oMath xmlns:m="http://schemas.openxmlformats.org/officeDocument/2006/math">
                    <m:acc>
                      <m:accPr>
                        <m:chr m:val="̅"/>
                        <m:ctrlPr>
                          <a:rPr lang="en-US" sz="1400" i="1" smtClean="0">
                            <a:latin typeface="Cambria Math" panose="02040503050406030204" pitchFamily="18" charset="0"/>
                            <a:cs typeface="Calibri" panose="020F0502020204030204" pitchFamily="34" charset="0"/>
                          </a:rPr>
                        </m:ctrlPr>
                      </m:accPr>
                      <m:e>
                        <m:r>
                          <a:rPr lang="en-US" sz="1400" b="0" i="1" smtClean="0">
                            <a:latin typeface="Cambria Math" panose="02040503050406030204" pitchFamily="18" charset="0"/>
                            <a:cs typeface="Calibri" panose="020F0502020204030204" pitchFamily="34" charset="0"/>
                          </a:rPr>
                          <m:t>𝑥</m:t>
                        </m:r>
                      </m:e>
                    </m:acc>
                  </m:oMath>
                </a14:m>
                <a:r>
                  <a:rPr lang="en-US" sz="1400">
                    <a:latin typeface="Calibri" panose="020F0502020204030204" pitchFamily="34" charset="0"/>
                    <a:cs typeface="Calibri" panose="020F0502020204030204" pitchFamily="34" charset="0"/>
                  </a:rPr>
                  <a:t>),</a:t>
                </a:r>
                <a:r>
                  <a:rPr lang="en-US" sz="1400"/>
                  <a:t> for which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a:t> = 82 would be within their 95% area range.  There’s a problem though.  We need to presuppose more than just the population average,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in order to ascertain the probability distribution </a:t>
                </a:r>
                <a:r>
                  <a:rPr lang="en-US" sz="1400"/>
                  <a:t>P</a:t>
                </a:r>
                <a:r>
                  <a:rPr lang="el-GR" sz="1400" baseline="-250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14:m>
                  <m:oMath xmlns:m="http://schemas.openxmlformats.org/officeDocument/2006/math">
                    <m:acc>
                      <m:accPr>
                        <m:chr m:val="̅"/>
                        <m:ctrlPr>
                          <a:rPr lang="en-US" sz="1400" i="1">
                            <a:latin typeface="Cambria Math" panose="02040503050406030204" pitchFamily="18" charset="0"/>
                            <a:cs typeface="Calibri" panose="020F0502020204030204" pitchFamily="34" charset="0"/>
                          </a:rPr>
                        </m:ctrlPr>
                      </m:accPr>
                      <m:e>
                        <m:r>
                          <a:rPr lang="en-US" sz="1400" i="1">
                            <a:latin typeface="Cambria Math" panose="02040503050406030204" pitchFamily="18" charset="0"/>
                            <a:cs typeface="Calibri" panose="020F0502020204030204" pitchFamily="34" charset="0"/>
                          </a:rPr>
                          <m:t>𝑥</m:t>
                        </m:r>
                      </m:e>
                    </m:acc>
                  </m:oMath>
                </a14:m>
                <a:r>
                  <a:rPr lang="en-US" sz="1400">
                    <a:latin typeface="Calibri" panose="020F0502020204030204" pitchFamily="34" charset="0"/>
                    <a:cs typeface="Calibri" panose="020F0502020204030204" pitchFamily="34" charset="0"/>
                  </a:rPr>
                  <a:t>).  We need to know the population variance,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too.  An approximate way to deal with this is too take the variance of our sample and naively equate it with our population variance.  Let’s say it were 8.  </a:t>
                </a:r>
              </a:p>
              <a:p>
                <a:endParaRPr lang="en-US" sz="1400"/>
              </a:p>
              <a:p>
                <a:r>
                  <a:rPr lang="en-US" sz="1400"/>
                  <a:t>Okay, well if we do, then P</a:t>
                </a:r>
                <a:r>
                  <a:rPr lang="el-GR" sz="1400" baseline="-250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14:m>
                  <m:oMath xmlns:m="http://schemas.openxmlformats.org/officeDocument/2006/math">
                    <m:acc>
                      <m:accPr>
                        <m:chr m:val="̅"/>
                        <m:ctrlPr>
                          <a:rPr lang="en-US" sz="1400" i="1" smtClean="0">
                            <a:latin typeface="Cambria Math" panose="02040503050406030204" pitchFamily="18" charset="0"/>
                            <a:cs typeface="Calibri" panose="020F0502020204030204" pitchFamily="34" charset="0"/>
                          </a:rPr>
                        </m:ctrlPr>
                      </m:accPr>
                      <m:e>
                        <m:r>
                          <a:rPr lang="en-US" sz="1400" b="0" i="1" smtClean="0">
                            <a:latin typeface="Cambria Math" panose="02040503050406030204" pitchFamily="18" charset="0"/>
                            <a:cs typeface="Calibri" panose="020F0502020204030204" pitchFamily="34" charset="0"/>
                          </a:rPr>
                          <m:t>𝑥</m:t>
                        </m:r>
                      </m:e>
                    </m:acc>
                  </m:oMath>
                </a14:m>
                <a:r>
                  <a:rPr lang="en-US" sz="1400">
                    <a:latin typeface="Calibri" panose="020F0502020204030204" pitchFamily="34" charset="0"/>
                    <a:cs typeface="Calibri" panose="020F0502020204030204" pitchFamily="34" charset="0"/>
                  </a:rPr>
                  <a:t>) would be, in the large n limit, normally distributed with mean x</a:t>
                </a:r>
                <a:r>
                  <a:rPr lang="en-US" sz="1400"/>
                  <a:t> = </a:t>
                </a:r>
                <a:r>
                  <a:rPr lang="el-GR" sz="1400"/>
                  <a:t>μ</a:t>
                </a:r>
                <a:r>
                  <a:rPr lang="en-US" sz="1400"/>
                  <a:t> , and var </a:t>
                </a:r>
                <a:r>
                  <a:rPr lang="el-GR" sz="1400"/>
                  <a:t>σ</a:t>
                </a:r>
                <a:r>
                  <a:rPr lang="en-US" sz="1400" baseline="-25000"/>
                  <a:t>n</a:t>
                </a:r>
                <a:r>
                  <a:rPr lang="en-US" sz="1400" baseline="30000"/>
                  <a:t>2</a:t>
                </a:r>
                <a:r>
                  <a:rPr lang="en-US" sz="1400"/>
                  <a:t> = </a:t>
                </a:r>
                <a:r>
                  <a:rPr lang="el-GR" sz="1400"/>
                  <a:t>σ</a:t>
                </a:r>
                <a:r>
                  <a:rPr lang="en-US" sz="1400" baseline="30000"/>
                  <a:t>2</a:t>
                </a:r>
                <a:r>
                  <a:rPr lang="en-US" sz="1400"/>
                  <a:t>/n.  So we want,</a:t>
                </a:r>
              </a:p>
            </p:txBody>
          </p:sp>
        </mc:Choice>
        <mc:Fallback xmlns="">
          <p:sp>
            <p:nvSpPr>
              <p:cNvPr id="4" name="Rectangle 3">
                <a:extLst>
                  <a:ext uri="{FF2B5EF4-FFF2-40B4-BE49-F238E27FC236}">
                    <a16:creationId xmlns:a16="http://schemas.microsoft.com/office/drawing/2014/main" id="{33160273-50D2-4C6D-B962-ED73B4700FE8}"/>
                  </a:ext>
                </a:extLst>
              </p:cNvPr>
              <p:cNvSpPr>
                <a:spLocks noRot="1" noChangeAspect="1" noMove="1" noResize="1" noEditPoints="1" noAdjustHandles="1" noChangeArrowheads="1" noChangeShapeType="1" noTextEdit="1"/>
              </p:cNvSpPr>
              <p:nvPr/>
            </p:nvSpPr>
            <p:spPr>
              <a:xfrm>
                <a:off x="480841" y="1268779"/>
                <a:ext cx="10764333" cy="2031325"/>
              </a:xfrm>
              <a:prstGeom prst="rect">
                <a:avLst/>
              </a:prstGeom>
              <a:blipFill>
                <a:blip r:embed="rId2"/>
                <a:stretch>
                  <a:fillRect l="-170" t="-601" b="-2402"/>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F49D29F0-C800-4BE2-A3F9-19E48D013213}"/>
              </a:ext>
            </a:extLst>
          </p:cNvPr>
          <p:cNvGraphicFramePr>
            <a:graphicFrameLocks noChangeAspect="1"/>
          </p:cNvGraphicFramePr>
          <p:nvPr>
            <p:extLst>
              <p:ext uri="{D42A27DB-BD31-4B8C-83A1-F6EECF244321}">
                <p14:modId xmlns:p14="http://schemas.microsoft.com/office/powerpoint/2010/main" val="3162549120"/>
              </p:ext>
            </p:extLst>
          </p:nvPr>
        </p:nvGraphicFramePr>
        <p:xfrm>
          <a:off x="617538" y="3541713"/>
          <a:ext cx="1265237" cy="1627187"/>
        </p:xfrm>
        <a:graphic>
          <a:graphicData uri="http://schemas.openxmlformats.org/presentationml/2006/ole">
            <mc:AlternateContent xmlns:mc="http://schemas.openxmlformats.org/markup-compatibility/2006">
              <mc:Choice xmlns:v="urn:schemas-microsoft-com:vml" Requires="v">
                <p:oleObj name="Equation" r:id="rId3" imgW="939600" imgH="1206360" progId="Equation.DSMT4">
                  <p:embed/>
                </p:oleObj>
              </mc:Choice>
              <mc:Fallback>
                <p:oleObj name="Equation" r:id="rId3" imgW="939600" imgH="1206360" progId="Equation.DSMT4">
                  <p:embed/>
                  <p:pic>
                    <p:nvPicPr>
                      <p:cNvPr id="14" name="Object 13">
                        <a:extLst>
                          <a:ext uri="{FF2B5EF4-FFF2-40B4-BE49-F238E27FC236}">
                            <a16:creationId xmlns:a16="http://schemas.microsoft.com/office/drawing/2014/main" id="{F49D29F0-C800-4BE2-A3F9-19E48D013213}"/>
                          </a:ext>
                        </a:extLst>
                      </p:cNvPr>
                      <p:cNvPicPr/>
                      <p:nvPr/>
                    </p:nvPicPr>
                    <p:blipFill>
                      <a:blip r:embed="rId4"/>
                      <a:stretch>
                        <a:fillRect/>
                      </a:stretch>
                    </p:blipFill>
                    <p:spPr>
                      <a:xfrm>
                        <a:off x="617538" y="3541713"/>
                        <a:ext cx="1265237" cy="1627187"/>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5F0EDFDB-DC8E-4922-A887-ED28872142BD}"/>
              </a:ext>
            </a:extLst>
          </p:cNvPr>
          <p:cNvSpPr txBox="1"/>
          <p:nvPr/>
        </p:nvSpPr>
        <p:spPr>
          <a:xfrm>
            <a:off x="6096000" y="4697408"/>
            <a:ext cx="5016978" cy="523220"/>
          </a:xfrm>
          <a:prstGeom prst="rect">
            <a:avLst/>
          </a:prstGeom>
          <a:noFill/>
        </p:spPr>
        <p:txBody>
          <a:bodyPr wrap="square" rtlCol="0">
            <a:spAutoFit/>
          </a:bodyPr>
          <a:lstStyle/>
          <a:p>
            <a:r>
              <a:rPr lang="en-US" sz="1400"/>
              <a:t>And note how if we wanted to tighten the interval, we could do so by putting more people in our sample.  </a:t>
            </a:r>
            <a:endParaRPr lang="en-US"/>
          </a:p>
        </p:txBody>
      </p:sp>
      <p:sp>
        <p:nvSpPr>
          <p:cNvPr id="2" name="Rectangle 1">
            <a:extLst>
              <a:ext uri="{FF2B5EF4-FFF2-40B4-BE49-F238E27FC236}">
                <a16:creationId xmlns:a16="http://schemas.microsoft.com/office/drawing/2014/main" id="{3ACC1AFF-BB7A-4132-914F-B3B6A9DA2BF1}"/>
              </a:ext>
            </a:extLst>
          </p:cNvPr>
          <p:cNvSpPr/>
          <p:nvPr/>
        </p:nvSpPr>
        <p:spPr>
          <a:xfrm>
            <a:off x="480841" y="982985"/>
            <a:ext cx="1026946" cy="338554"/>
          </a:xfrm>
          <a:prstGeom prst="rect">
            <a:avLst/>
          </a:prstGeom>
        </p:spPr>
        <p:txBody>
          <a:bodyPr wrap="square">
            <a:spAutoFit/>
          </a:bodyPr>
          <a:lstStyle/>
          <a:p>
            <a:r>
              <a:rPr lang="en-US" sz="1600" b="1"/>
              <a:t>Example</a:t>
            </a:r>
            <a:endParaRPr lang="en-US" b="1"/>
          </a:p>
        </p:txBody>
      </p:sp>
      <p:sp>
        <p:nvSpPr>
          <p:cNvPr id="9" name="TextBox 8">
            <a:extLst>
              <a:ext uri="{FF2B5EF4-FFF2-40B4-BE49-F238E27FC236}">
                <a16:creationId xmlns:a16="http://schemas.microsoft.com/office/drawing/2014/main" id="{4294AF9F-83CE-4DCD-9BCE-745F79B7A478}"/>
              </a:ext>
            </a:extLst>
          </p:cNvPr>
          <p:cNvSpPr txBox="1"/>
          <p:nvPr/>
        </p:nvSpPr>
        <p:spPr>
          <a:xfrm>
            <a:off x="6096000" y="3926944"/>
            <a:ext cx="5016978" cy="738664"/>
          </a:xfrm>
          <a:prstGeom prst="rect">
            <a:avLst/>
          </a:prstGeom>
          <a:noFill/>
        </p:spPr>
        <p:txBody>
          <a:bodyPr wrap="square" rtlCol="0">
            <a:spAutoFit/>
          </a:bodyPr>
          <a:lstStyle/>
          <a:p>
            <a:r>
              <a:rPr lang="en-US" sz="1400"/>
              <a:t>This method works pretty well for n &gt; 30 or so.  And it doesn’t require the underlying population heights to be normally distributed for the average height to be. </a:t>
            </a:r>
            <a:endParaRPr lang="en-US"/>
          </a:p>
        </p:txBody>
      </p:sp>
      <p:sp>
        <p:nvSpPr>
          <p:cNvPr id="11" name="TextBox 10">
            <a:extLst>
              <a:ext uri="{FF2B5EF4-FFF2-40B4-BE49-F238E27FC236}">
                <a16:creationId xmlns:a16="http://schemas.microsoft.com/office/drawing/2014/main" id="{A4FD204C-C4D5-4402-AA45-255AA79E0993}"/>
              </a:ext>
            </a:extLst>
          </p:cNvPr>
          <p:cNvSpPr txBox="1"/>
          <p:nvPr/>
        </p:nvSpPr>
        <p:spPr>
          <a:xfrm>
            <a:off x="6096000" y="5379561"/>
            <a:ext cx="6096000" cy="738664"/>
          </a:xfrm>
          <a:prstGeom prst="rect">
            <a:avLst/>
          </a:prstGeom>
          <a:noFill/>
        </p:spPr>
        <p:txBody>
          <a:bodyPr wrap="square">
            <a:spAutoFit/>
          </a:bodyPr>
          <a:lstStyle/>
          <a:p>
            <a:r>
              <a:rPr lang="en-US" sz="1400"/>
              <a:t>An interesting thing, that makes clear our analysis is only approximate, is that if we made n = 10,000, we would still have error bars on our estimate, even though it would be exact.</a:t>
            </a:r>
          </a:p>
        </p:txBody>
      </p:sp>
      <p:graphicFrame>
        <p:nvGraphicFramePr>
          <p:cNvPr id="3" name="Object 2">
            <a:extLst>
              <a:ext uri="{FF2B5EF4-FFF2-40B4-BE49-F238E27FC236}">
                <a16:creationId xmlns:a16="http://schemas.microsoft.com/office/drawing/2014/main" id="{D6EBF30B-D12A-473C-8328-6DBE1391E8FE}"/>
              </a:ext>
            </a:extLst>
          </p:cNvPr>
          <p:cNvGraphicFramePr>
            <a:graphicFrameLocks noChangeAspect="1"/>
          </p:cNvGraphicFramePr>
          <p:nvPr>
            <p:extLst>
              <p:ext uri="{D42A27DB-BD31-4B8C-83A1-F6EECF244321}">
                <p14:modId xmlns:p14="http://schemas.microsoft.com/office/powerpoint/2010/main" val="3076058733"/>
              </p:ext>
            </p:extLst>
          </p:nvPr>
        </p:nvGraphicFramePr>
        <p:xfrm>
          <a:off x="541338" y="5872163"/>
          <a:ext cx="1489075" cy="569912"/>
        </p:xfrm>
        <a:graphic>
          <a:graphicData uri="http://schemas.openxmlformats.org/presentationml/2006/ole">
            <mc:AlternateContent xmlns:mc="http://schemas.openxmlformats.org/markup-compatibility/2006">
              <mc:Choice xmlns:v="urn:schemas-microsoft-com:vml" Requires="v">
                <p:oleObj name="Equation" r:id="rId5" imgW="1193760" imgH="457200" progId="Equation.DSMT4">
                  <p:embed/>
                </p:oleObj>
              </mc:Choice>
              <mc:Fallback>
                <p:oleObj name="Equation" r:id="rId5" imgW="1193760" imgH="457200" progId="Equation.DSMT4">
                  <p:embed/>
                  <p:pic>
                    <p:nvPicPr>
                      <p:cNvPr id="0" name=""/>
                      <p:cNvPicPr/>
                      <p:nvPr/>
                    </p:nvPicPr>
                    <p:blipFill>
                      <a:blip r:embed="rId6"/>
                      <a:stretch>
                        <a:fillRect/>
                      </a:stretch>
                    </p:blipFill>
                    <p:spPr>
                      <a:xfrm>
                        <a:off x="541338" y="5872163"/>
                        <a:ext cx="1489075" cy="569912"/>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9CBF8B45-EC22-4B15-83BA-16450CCC7631}"/>
              </a:ext>
            </a:extLst>
          </p:cNvPr>
          <p:cNvGraphicFramePr>
            <a:graphicFrameLocks noChangeAspect="1"/>
          </p:cNvGraphicFramePr>
          <p:nvPr>
            <p:extLst>
              <p:ext uri="{D42A27DB-BD31-4B8C-83A1-F6EECF244321}">
                <p14:modId xmlns:p14="http://schemas.microsoft.com/office/powerpoint/2010/main" val="909083893"/>
              </p:ext>
            </p:extLst>
          </p:nvPr>
        </p:nvGraphicFramePr>
        <p:xfrm>
          <a:off x="3483333" y="3772479"/>
          <a:ext cx="2285170" cy="567353"/>
        </p:xfrm>
        <a:graphic>
          <a:graphicData uri="http://schemas.openxmlformats.org/presentationml/2006/ole">
            <mc:AlternateContent xmlns:mc="http://schemas.openxmlformats.org/markup-compatibility/2006">
              <mc:Choice xmlns:v="urn:schemas-microsoft-com:vml" Requires="v">
                <p:oleObj name="Equation" r:id="rId7" imgW="1841400" imgH="457200" progId="Equation.DSMT4">
                  <p:embed/>
                </p:oleObj>
              </mc:Choice>
              <mc:Fallback>
                <p:oleObj name="Equation" r:id="rId7" imgW="1841400" imgH="457200" progId="Equation.DSMT4">
                  <p:embed/>
                  <p:pic>
                    <p:nvPicPr>
                      <p:cNvPr id="0" name=""/>
                      <p:cNvPicPr/>
                      <p:nvPr/>
                    </p:nvPicPr>
                    <p:blipFill>
                      <a:blip r:embed="rId8"/>
                      <a:stretch>
                        <a:fillRect/>
                      </a:stretch>
                    </p:blipFill>
                    <p:spPr>
                      <a:xfrm>
                        <a:off x="3483333" y="3772479"/>
                        <a:ext cx="2285170" cy="567353"/>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149C0AA-9F0C-4C89-97AF-E07EA1D5B6AC}"/>
              </a:ext>
            </a:extLst>
          </p:cNvPr>
          <p:cNvSpPr txBox="1"/>
          <p:nvPr/>
        </p:nvSpPr>
        <p:spPr>
          <a:xfrm>
            <a:off x="480841" y="5379561"/>
            <a:ext cx="1401763" cy="307777"/>
          </a:xfrm>
          <a:prstGeom prst="rect">
            <a:avLst/>
          </a:prstGeom>
          <a:noFill/>
        </p:spPr>
        <p:txBody>
          <a:bodyPr wrap="square" rtlCol="0">
            <a:spAutoFit/>
          </a:bodyPr>
          <a:lstStyle/>
          <a:p>
            <a:r>
              <a:rPr lang="en-US" sz="1400"/>
              <a:t>And we get:</a:t>
            </a:r>
            <a:endParaRPr lang="en-US" sz="1600"/>
          </a:p>
        </p:txBody>
      </p:sp>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E9785C9A-FF63-4124-8FE7-74D74274E4EB}"/>
                  </a:ext>
                </a:extLst>
              </p14:cNvPr>
              <p14:cNvContentPartPr/>
              <p14:nvPr/>
            </p14:nvContentPartPr>
            <p14:xfrm>
              <a:off x="2353879" y="3992285"/>
              <a:ext cx="950760" cy="2019600"/>
            </p14:xfrm>
          </p:contentPart>
        </mc:Choice>
        <mc:Fallback xmlns="">
          <p:pic>
            <p:nvPicPr>
              <p:cNvPr id="7" name="Ink 6">
                <a:extLst>
                  <a:ext uri="{FF2B5EF4-FFF2-40B4-BE49-F238E27FC236}">
                    <a16:creationId xmlns:a16="http://schemas.microsoft.com/office/drawing/2014/main" id="{E9785C9A-FF63-4124-8FE7-74D74274E4EB}"/>
                  </a:ext>
                </a:extLst>
              </p:cNvPr>
              <p:cNvPicPr/>
              <p:nvPr/>
            </p:nvPicPr>
            <p:blipFill>
              <a:blip r:embed="rId11"/>
              <a:stretch>
                <a:fillRect/>
              </a:stretch>
            </p:blipFill>
            <p:spPr>
              <a:xfrm>
                <a:off x="2344879" y="3983285"/>
                <a:ext cx="968400" cy="2037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 name="Ink 11">
                <a:extLst>
                  <a:ext uri="{FF2B5EF4-FFF2-40B4-BE49-F238E27FC236}">
                    <a16:creationId xmlns:a16="http://schemas.microsoft.com/office/drawing/2014/main" id="{733178C2-03CB-4761-BC8B-ED87D950B3A5}"/>
                  </a:ext>
                </a:extLst>
              </p14:cNvPr>
              <p14:cNvContentPartPr/>
              <p14:nvPr/>
            </p14:nvContentPartPr>
            <p14:xfrm>
              <a:off x="2276119" y="6137885"/>
              <a:ext cx="542880" cy="273600"/>
            </p14:xfrm>
          </p:contentPart>
        </mc:Choice>
        <mc:Fallback xmlns="">
          <p:pic>
            <p:nvPicPr>
              <p:cNvPr id="12" name="Ink 11">
                <a:extLst>
                  <a:ext uri="{FF2B5EF4-FFF2-40B4-BE49-F238E27FC236}">
                    <a16:creationId xmlns:a16="http://schemas.microsoft.com/office/drawing/2014/main" id="{733178C2-03CB-4761-BC8B-ED87D950B3A5}"/>
                  </a:ext>
                </a:extLst>
              </p:cNvPr>
              <p:cNvPicPr/>
              <p:nvPr/>
            </p:nvPicPr>
            <p:blipFill>
              <a:blip r:embed="rId13"/>
              <a:stretch>
                <a:fillRect/>
              </a:stretch>
            </p:blipFill>
            <p:spPr>
              <a:xfrm>
                <a:off x="2267119" y="6128885"/>
                <a:ext cx="560520" cy="291240"/>
              </a:xfrm>
              <a:prstGeom prst="rect">
                <a:avLst/>
              </a:prstGeom>
            </p:spPr>
          </p:pic>
        </mc:Fallback>
      </mc:AlternateContent>
      <p:sp>
        <p:nvSpPr>
          <p:cNvPr id="13" name="TextBox 12">
            <a:extLst>
              <a:ext uri="{FF2B5EF4-FFF2-40B4-BE49-F238E27FC236}">
                <a16:creationId xmlns:a16="http://schemas.microsoft.com/office/drawing/2014/main" id="{E0F3BD7E-6236-446B-BCFD-FE1408358FBD}"/>
              </a:ext>
            </a:extLst>
          </p:cNvPr>
          <p:cNvSpPr txBox="1"/>
          <p:nvPr/>
        </p:nvSpPr>
        <p:spPr>
          <a:xfrm>
            <a:off x="2986391" y="6185150"/>
            <a:ext cx="2665379" cy="523220"/>
          </a:xfrm>
          <a:prstGeom prst="rect">
            <a:avLst/>
          </a:prstGeom>
          <a:noFill/>
        </p:spPr>
        <p:txBody>
          <a:bodyPr wrap="square" rtlCol="0">
            <a:spAutoFit/>
          </a:bodyPr>
          <a:lstStyle/>
          <a:p>
            <a:r>
              <a:rPr lang="en-US" sz="1400"/>
              <a:t>Observe similarity with previous example’s answer.</a:t>
            </a:r>
          </a:p>
        </p:txBody>
      </p:sp>
      <p:sp>
        <p:nvSpPr>
          <p:cNvPr id="15" name="TextBox 14">
            <a:extLst>
              <a:ext uri="{FF2B5EF4-FFF2-40B4-BE49-F238E27FC236}">
                <a16:creationId xmlns:a16="http://schemas.microsoft.com/office/drawing/2014/main" id="{A8AE5C29-D108-C3E1-9977-BEB2F03154FC}"/>
              </a:ext>
            </a:extLst>
          </p:cNvPr>
          <p:cNvSpPr txBox="1"/>
          <p:nvPr/>
        </p:nvSpPr>
        <p:spPr>
          <a:xfrm flipH="1">
            <a:off x="4163470" y="224568"/>
            <a:ext cx="3865059" cy="584775"/>
          </a:xfrm>
          <a:prstGeom prst="rect">
            <a:avLst/>
          </a:prstGeom>
          <a:noFill/>
        </p:spPr>
        <p:txBody>
          <a:bodyPr wrap="square" rtlCol="0">
            <a:spAutoFit/>
          </a:bodyPr>
          <a:lstStyle/>
          <a:p>
            <a:r>
              <a:rPr lang="en-US" sz="3200" b="1" u="sng">
                <a:solidFill>
                  <a:srgbClr val="0066FF"/>
                </a:solidFill>
              </a:rPr>
              <a:t>Confidence Intervals</a:t>
            </a:r>
          </a:p>
        </p:txBody>
      </p:sp>
    </p:spTree>
    <p:extLst>
      <p:ext uri="{BB962C8B-B14F-4D97-AF65-F5344CB8AC3E}">
        <p14:creationId xmlns:p14="http://schemas.microsoft.com/office/powerpoint/2010/main" val="4072056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33160273-50D2-4C6D-B962-ED73B4700FE8}"/>
                  </a:ext>
                </a:extLst>
              </p:cNvPr>
              <p:cNvSpPr/>
              <p:nvPr/>
            </p:nvSpPr>
            <p:spPr>
              <a:xfrm>
                <a:off x="486884" y="1078279"/>
                <a:ext cx="11218232" cy="1815882"/>
              </a:xfrm>
              <a:prstGeom prst="rect">
                <a:avLst/>
              </a:prstGeom>
            </p:spPr>
            <p:txBody>
              <a:bodyPr wrap="square">
                <a:spAutoFit/>
              </a:bodyPr>
              <a:lstStyle/>
              <a:p>
                <a:r>
                  <a:rPr lang="en-US" sz="1400"/>
                  <a:t>Say we have a population of 10,000 wolves and we want to know their average height,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r>
                  <a:rPr lang="en-US" sz="1400"/>
                  <a:t> (that’s the statistic s).  So we sample 100 of them and find for our sample that the mean is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a:t> = 82cm (that’s the measurement m*).  We’ll also presume to find a sample std dev s = 8.  So what is a 95% confidence interval for the true population mean?  </a:t>
                </a:r>
              </a:p>
              <a:p>
                <a:endParaRPr lang="en-US" sz="1400"/>
              </a:p>
              <a:p>
                <a:r>
                  <a:rPr lang="en-US" sz="1400"/>
                  <a:t>So we have to find the set of population means,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r>
                  <a:rPr lang="en-US" sz="1400"/>
                  <a:t> that would produce sample probability distributions, P</a:t>
                </a:r>
                <a:r>
                  <a:rPr lang="el-GR" sz="1400" baseline="-250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14:m>
                  <m:oMath xmlns:m="http://schemas.openxmlformats.org/officeDocument/2006/math">
                    <m:acc>
                      <m:accPr>
                        <m:chr m:val="̅"/>
                        <m:ctrlPr>
                          <a:rPr lang="en-US" sz="1400" i="1" smtClean="0">
                            <a:latin typeface="Cambria Math" panose="02040503050406030204" pitchFamily="18" charset="0"/>
                            <a:cs typeface="Calibri" panose="020F0502020204030204" pitchFamily="34" charset="0"/>
                          </a:rPr>
                        </m:ctrlPr>
                      </m:accPr>
                      <m:e>
                        <m:r>
                          <a:rPr lang="en-US" sz="1400" b="0" i="1" smtClean="0">
                            <a:latin typeface="Cambria Math" panose="02040503050406030204" pitchFamily="18" charset="0"/>
                            <a:cs typeface="Calibri" panose="020F0502020204030204" pitchFamily="34" charset="0"/>
                          </a:rPr>
                          <m:t>𝑥</m:t>
                        </m:r>
                      </m:e>
                    </m:acc>
                  </m:oMath>
                </a14:m>
                <a:r>
                  <a:rPr lang="en-US" sz="1400">
                    <a:latin typeface="Calibri" panose="020F0502020204030204" pitchFamily="34" charset="0"/>
                    <a:cs typeface="Calibri" panose="020F0502020204030204" pitchFamily="34" charset="0"/>
                  </a:rPr>
                  <a:t>),</a:t>
                </a:r>
                <a:r>
                  <a:rPr lang="en-US" sz="1400"/>
                  <a:t> for which </a:t>
                </a:r>
                <a14:m>
                  <m:oMath xmlns:m="http://schemas.openxmlformats.org/officeDocument/2006/math">
                    <m:acc>
                      <m:accPr>
                        <m:chr m:val="̅"/>
                        <m:ctrlPr>
                          <a:rPr lang="en-US" sz="1400" i="1" smtClean="0">
                            <a:latin typeface="Cambria Math" panose="02040503050406030204" pitchFamily="18" charset="0"/>
                          </a:rPr>
                        </m:ctrlPr>
                      </m:accPr>
                      <m:e>
                        <m:r>
                          <a:rPr lang="en-US" sz="1400" b="0" i="1" smtClean="0">
                            <a:latin typeface="Cambria Math" panose="02040503050406030204" pitchFamily="18" charset="0"/>
                          </a:rPr>
                          <m:t>𝑥</m:t>
                        </m:r>
                      </m:e>
                    </m:acc>
                  </m:oMath>
                </a14:m>
                <a:r>
                  <a:rPr lang="en-US" sz="1400"/>
                  <a:t> = 82 would be within their 95% area range.  Last time we had to presume by the CLT that the sample mean was normally distributed, since we didn’t know anything about the underlying population.  But if we presume the underlying population heights to be normally distributed, then there is measurement whose probability distribution depends only on the presumption of the average,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of that underlying population, and that’s the sample z measurement.  </a:t>
                </a:r>
                <a:endParaRPr lang="en-US" sz="1400"/>
              </a:p>
            </p:txBody>
          </p:sp>
        </mc:Choice>
        <mc:Fallback xmlns="">
          <p:sp>
            <p:nvSpPr>
              <p:cNvPr id="4" name="Rectangle 3">
                <a:extLst>
                  <a:ext uri="{FF2B5EF4-FFF2-40B4-BE49-F238E27FC236}">
                    <a16:creationId xmlns:a16="http://schemas.microsoft.com/office/drawing/2014/main" id="{33160273-50D2-4C6D-B962-ED73B4700FE8}"/>
                  </a:ext>
                </a:extLst>
              </p:cNvPr>
              <p:cNvSpPr>
                <a:spLocks noRot="1" noChangeAspect="1" noMove="1" noResize="1" noEditPoints="1" noAdjustHandles="1" noChangeArrowheads="1" noChangeShapeType="1" noTextEdit="1"/>
              </p:cNvSpPr>
              <p:nvPr/>
            </p:nvSpPr>
            <p:spPr>
              <a:xfrm>
                <a:off x="486884" y="1078279"/>
                <a:ext cx="11218232" cy="1815882"/>
              </a:xfrm>
              <a:prstGeom prst="rect">
                <a:avLst/>
              </a:prstGeom>
              <a:blipFill>
                <a:blip r:embed="rId3"/>
                <a:stretch>
                  <a:fillRect l="-163" t="-671" b="-2349"/>
                </a:stretch>
              </a:blipFill>
            </p:spPr>
            <p:txBody>
              <a:bodyPr/>
              <a:lstStyle/>
              <a:p>
                <a:r>
                  <a:rPr lang="en-US">
                    <a:noFill/>
                  </a:rPr>
                  <a:t> </a:t>
                </a:r>
              </a:p>
            </p:txBody>
          </p:sp>
        </mc:Fallback>
      </mc:AlternateContent>
      <p:sp>
        <p:nvSpPr>
          <p:cNvPr id="2" name="Rectangle 1">
            <a:extLst>
              <a:ext uri="{FF2B5EF4-FFF2-40B4-BE49-F238E27FC236}">
                <a16:creationId xmlns:a16="http://schemas.microsoft.com/office/drawing/2014/main" id="{3ACC1AFF-BB7A-4132-914F-B3B6A9DA2BF1}"/>
              </a:ext>
            </a:extLst>
          </p:cNvPr>
          <p:cNvSpPr/>
          <p:nvPr/>
        </p:nvSpPr>
        <p:spPr>
          <a:xfrm>
            <a:off x="486884" y="792485"/>
            <a:ext cx="1026946" cy="338554"/>
          </a:xfrm>
          <a:prstGeom prst="rect">
            <a:avLst/>
          </a:prstGeom>
        </p:spPr>
        <p:txBody>
          <a:bodyPr wrap="square">
            <a:spAutoFit/>
          </a:bodyPr>
          <a:lstStyle/>
          <a:p>
            <a:r>
              <a:rPr lang="en-US" sz="1600" b="1"/>
              <a:t>Example</a:t>
            </a:r>
            <a:endParaRPr lang="en-US" b="1"/>
          </a:p>
        </p:txBody>
      </p:sp>
      <p:graphicFrame>
        <p:nvGraphicFramePr>
          <p:cNvPr id="3" name="Object 2">
            <a:extLst>
              <a:ext uri="{FF2B5EF4-FFF2-40B4-BE49-F238E27FC236}">
                <a16:creationId xmlns:a16="http://schemas.microsoft.com/office/drawing/2014/main" id="{05AD7A9E-5ECB-4FD4-99B7-48ED0D07CB2D}"/>
              </a:ext>
            </a:extLst>
          </p:cNvPr>
          <p:cNvGraphicFramePr>
            <a:graphicFrameLocks noChangeAspect="1"/>
          </p:cNvGraphicFramePr>
          <p:nvPr>
            <p:extLst>
              <p:ext uri="{D42A27DB-BD31-4B8C-83A1-F6EECF244321}">
                <p14:modId xmlns:p14="http://schemas.microsoft.com/office/powerpoint/2010/main" val="3619661450"/>
              </p:ext>
            </p:extLst>
          </p:nvPr>
        </p:nvGraphicFramePr>
        <p:xfrm>
          <a:off x="609600" y="3052993"/>
          <a:ext cx="3326922" cy="1145717"/>
        </p:xfrm>
        <a:graphic>
          <a:graphicData uri="http://schemas.openxmlformats.org/presentationml/2006/ole">
            <mc:AlternateContent xmlns:mc="http://schemas.openxmlformats.org/markup-compatibility/2006">
              <mc:Choice xmlns:v="urn:schemas-microsoft-com:vml" Requires="v">
                <p:oleObj name="Equation" r:id="rId4" imgW="3162575" imgH="1088398" progId="Equation.DSMT4">
                  <p:embed/>
                </p:oleObj>
              </mc:Choice>
              <mc:Fallback>
                <p:oleObj name="Equation" r:id="rId4" imgW="3162575" imgH="1088398" progId="Equation.DSMT4">
                  <p:embed/>
                  <p:pic>
                    <p:nvPicPr>
                      <p:cNvPr id="0" name=""/>
                      <p:cNvPicPr/>
                      <p:nvPr/>
                    </p:nvPicPr>
                    <p:blipFill>
                      <a:blip r:embed="rId5"/>
                      <a:stretch>
                        <a:fillRect/>
                      </a:stretch>
                    </p:blipFill>
                    <p:spPr>
                      <a:xfrm>
                        <a:off x="609600" y="3052993"/>
                        <a:ext cx="3326922" cy="114571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9A36000F-2DFC-4156-A2AD-3C8C1A741F83}"/>
              </a:ext>
            </a:extLst>
          </p:cNvPr>
          <p:cNvGraphicFramePr>
            <a:graphicFrameLocks noChangeAspect="1"/>
          </p:cNvGraphicFramePr>
          <p:nvPr>
            <p:extLst>
              <p:ext uri="{D42A27DB-BD31-4B8C-83A1-F6EECF244321}">
                <p14:modId xmlns:p14="http://schemas.microsoft.com/office/powerpoint/2010/main" val="272407497"/>
              </p:ext>
            </p:extLst>
          </p:nvPr>
        </p:nvGraphicFramePr>
        <p:xfrm>
          <a:off x="8637572" y="3098439"/>
          <a:ext cx="3005138" cy="1052512"/>
        </p:xfrm>
        <a:graphic>
          <a:graphicData uri="http://schemas.openxmlformats.org/presentationml/2006/ole">
            <mc:AlternateContent xmlns:mc="http://schemas.openxmlformats.org/markup-compatibility/2006">
              <mc:Choice xmlns:v="urn:schemas-microsoft-com:vml" Requires="v">
                <p:oleObj name="Equation" r:id="rId6" imgW="2412720" imgH="838080" progId="Equation.DSMT4">
                  <p:embed/>
                </p:oleObj>
              </mc:Choice>
              <mc:Fallback>
                <p:oleObj name="Equation" r:id="rId6" imgW="2412720" imgH="838080" progId="Equation.DSMT4">
                  <p:embed/>
                  <p:pic>
                    <p:nvPicPr>
                      <p:cNvPr id="22" name="Object 21">
                        <a:extLst>
                          <a:ext uri="{FF2B5EF4-FFF2-40B4-BE49-F238E27FC236}">
                            <a16:creationId xmlns:a16="http://schemas.microsoft.com/office/drawing/2014/main" id="{6F31D99A-59E8-4F2B-9AFD-44FBA6FFE879}"/>
                          </a:ext>
                        </a:extLst>
                      </p:cNvPr>
                      <p:cNvPicPr/>
                      <p:nvPr/>
                    </p:nvPicPr>
                    <p:blipFill>
                      <a:blip r:embed="rId7"/>
                      <a:stretch>
                        <a:fillRect/>
                      </a:stretch>
                    </p:blipFill>
                    <p:spPr>
                      <a:xfrm>
                        <a:off x="8637572" y="3098439"/>
                        <a:ext cx="3005138" cy="105251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39E67837-987B-45B5-874D-8ECFA96991C6}"/>
                  </a:ext>
                </a:extLst>
              </p14:cNvPr>
              <p14:cNvContentPartPr/>
              <p14:nvPr/>
            </p14:nvContentPartPr>
            <p14:xfrm>
              <a:off x="6005159" y="3544788"/>
              <a:ext cx="668520" cy="136440"/>
            </p14:xfrm>
          </p:contentPart>
        </mc:Choice>
        <mc:Fallback xmlns="">
          <p:pic>
            <p:nvPicPr>
              <p:cNvPr id="6" name="Ink 5">
                <a:extLst>
                  <a:ext uri="{FF2B5EF4-FFF2-40B4-BE49-F238E27FC236}">
                    <a16:creationId xmlns:a16="http://schemas.microsoft.com/office/drawing/2014/main" id="{39E67837-987B-45B5-874D-8ECFA96991C6}"/>
                  </a:ext>
                </a:extLst>
              </p:cNvPr>
              <p:cNvPicPr/>
              <p:nvPr/>
            </p:nvPicPr>
            <p:blipFill>
              <a:blip r:embed="rId9"/>
              <a:stretch>
                <a:fillRect/>
              </a:stretch>
            </p:blipFill>
            <p:spPr>
              <a:xfrm>
                <a:off x="5996159" y="3535788"/>
                <a:ext cx="686160" cy="154080"/>
              </a:xfrm>
              <a:prstGeom prst="rect">
                <a:avLst/>
              </a:prstGeom>
            </p:spPr>
          </p:pic>
        </mc:Fallback>
      </mc:AlternateContent>
      <p:sp>
        <p:nvSpPr>
          <p:cNvPr id="15" name="TextBox 14">
            <a:extLst>
              <a:ext uri="{FF2B5EF4-FFF2-40B4-BE49-F238E27FC236}">
                <a16:creationId xmlns:a16="http://schemas.microsoft.com/office/drawing/2014/main" id="{905EBB07-44F6-40AF-9D1E-0D0589CE829B}"/>
              </a:ext>
            </a:extLst>
          </p:cNvPr>
          <p:cNvSpPr txBox="1"/>
          <p:nvPr/>
        </p:nvSpPr>
        <p:spPr>
          <a:xfrm>
            <a:off x="4251814" y="3217109"/>
            <a:ext cx="1924756" cy="738664"/>
          </a:xfrm>
          <a:prstGeom prst="rect">
            <a:avLst/>
          </a:prstGeom>
          <a:noFill/>
        </p:spPr>
        <p:txBody>
          <a:bodyPr wrap="square" rtlCol="0">
            <a:spAutoFit/>
          </a:bodyPr>
          <a:lstStyle/>
          <a:p>
            <a:r>
              <a:rPr lang="en-US" sz="1400"/>
              <a:t>As can see, z only presumes the population average.</a:t>
            </a:r>
          </a:p>
        </p:txBody>
      </p:sp>
      <p:sp>
        <p:nvSpPr>
          <p:cNvPr id="16" name="TextBox 15">
            <a:extLst>
              <a:ext uri="{FF2B5EF4-FFF2-40B4-BE49-F238E27FC236}">
                <a16:creationId xmlns:a16="http://schemas.microsoft.com/office/drawing/2014/main" id="{8E9C297F-F676-4827-A6FB-70BB14B76C29}"/>
              </a:ext>
            </a:extLst>
          </p:cNvPr>
          <p:cNvSpPr txBox="1"/>
          <p:nvPr/>
        </p:nvSpPr>
        <p:spPr>
          <a:xfrm>
            <a:off x="6884227" y="3217109"/>
            <a:ext cx="1542797" cy="738664"/>
          </a:xfrm>
          <a:prstGeom prst="rect">
            <a:avLst/>
          </a:prstGeom>
          <a:noFill/>
        </p:spPr>
        <p:txBody>
          <a:bodyPr wrap="square" rtlCol="0">
            <a:spAutoFit/>
          </a:bodyPr>
          <a:lstStyle/>
          <a:p>
            <a:r>
              <a:rPr lang="en-US" sz="1400"/>
              <a:t>and it is known that z is Student’s T distributed.</a:t>
            </a:r>
          </a:p>
        </p:txBody>
      </p:sp>
      <p:sp>
        <p:nvSpPr>
          <p:cNvPr id="17" name="TextBox 16">
            <a:extLst>
              <a:ext uri="{FF2B5EF4-FFF2-40B4-BE49-F238E27FC236}">
                <a16:creationId xmlns:a16="http://schemas.microsoft.com/office/drawing/2014/main" id="{7E544BBB-F344-4168-A8D8-FC635318BD9C}"/>
              </a:ext>
            </a:extLst>
          </p:cNvPr>
          <p:cNvSpPr txBox="1"/>
          <p:nvPr/>
        </p:nvSpPr>
        <p:spPr>
          <a:xfrm>
            <a:off x="486884" y="4764086"/>
            <a:ext cx="2246588" cy="1169551"/>
          </a:xfrm>
          <a:prstGeom prst="rect">
            <a:avLst/>
          </a:prstGeom>
          <a:noFill/>
        </p:spPr>
        <p:txBody>
          <a:bodyPr wrap="square" rtlCol="0">
            <a:spAutoFit/>
          </a:bodyPr>
          <a:lstStyle/>
          <a:p>
            <a:r>
              <a:rPr lang="en-US" sz="1400"/>
              <a:t>We do need to know within what interval z needs to be to encompass 95% of the area under a Student’s T distribution function.  </a:t>
            </a:r>
          </a:p>
        </p:txBody>
      </p:sp>
      <p:graphicFrame>
        <p:nvGraphicFramePr>
          <p:cNvPr id="18" name="Object 17">
            <a:extLst>
              <a:ext uri="{FF2B5EF4-FFF2-40B4-BE49-F238E27FC236}">
                <a16:creationId xmlns:a16="http://schemas.microsoft.com/office/drawing/2014/main" id="{F8484EE4-6B15-4D27-AAB0-0E2F54DEB3AA}"/>
              </a:ext>
            </a:extLst>
          </p:cNvPr>
          <p:cNvGraphicFramePr>
            <a:graphicFrameLocks noChangeAspect="1"/>
          </p:cNvGraphicFramePr>
          <p:nvPr>
            <p:extLst>
              <p:ext uri="{D42A27DB-BD31-4B8C-83A1-F6EECF244321}">
                <p14:modId xmlns:p14="http://schemas.microsoft.com/office/powerpoint/2010/main" val="1708518775"/>
              </p:ext>
            </p:extLst>
          </p:nvPr>
        </p:nvGraphicFramePr>
        <p:xfrm>
          <a:off x="3232825" y="4828035"/>
          <a:ext cx="1181100" cy="944562"/>
        </p:xfrm>
        <a:graphic>
          <a:graphicData uri="http://schemas.openxmlformats.org/presentationml/2006/ole">
            <mc:AlternateContent xmlns:mc="http://schemas.openxmlformats.org/markup-compatibility/2006">
              <mc:Choice xmlns:v="urn:schemas-microsoft-com:vml" Requires="v">
                <p:oleObj name="Equation" r:id="rId10" imgW="952200" imgH="761760" progId="Equation.DSMT4">
                  <p:embed/>
                </p:oleObj>
              </mc:Choice>
              <mc:Fallback>
                <p:oleObj name="Equation" r:id="rId10" imgW="952200" imgH="761760" progId="Equation.DSMT4">
                  <p:embed/>
                  <p:pic>
                    <p:nvPicPr>
                      <p:cNvPr id="0" name=""/>
                      <p:cNvPicPr/>
                      <p:nvPr/>
                    </p:nvPicPr>
                    <p:blipFill>
                      <a:blip r:embed="rId11"/>
                      <a:stretch>
                        <a:fillRect/>
                      </a:stretch>
                    </p:blipFill>
                    <p:spPr>
                      <a:xfrm>
                        <a:off x="3232825" y="4828035"/>
                        <a:ext cx="1181100" cy="944562"/>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E576C95A-3894-479D-993B-FFC8FF78156C}"/>
              </a:ext>
            </a:extLst>
          </p:cNvPr>
          <p:cNvSpPr txBox="1"/>
          <p:nvPr/>
        </p:nvSpPr>
        <p:spPr>
          <a:xfrm>
            <a:off x="8843440" y="6059700"/>
            <a:ext cx="2593401" cy="523220"/>
          </a:xfrm>
          <a:prstGeom prst="rect">
            <a:avLst/>
          </a:prstGeom>
          <a:noFill/>
        </p:spPr>
        <p:txBody>
          <a:bodyPr wrap="square">
            <a:spAutoFit/>
          </a:bodyPr>
          <a:lstStyle/>
          <a:p>
            <a:r>
              <a:rPr lang="en-US" sz="1400">
                <a:latin typeface="Calibri" panose="020F0502020204030204" pitchFamily="34" charset="0"/>
                <a:cs typeface="Calibri" panose="020F0502020204030204" pitchFamily="34" charset="0"/>
              </a:rPr>
              <a:t>But for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 n – 1 = 9, Z</a:t>
            </a:r>
            <a:r>
              <a:rPr lang="en-US" sz="1400" baseline="-25000">
                <a:latin typeface="Calibri" panose="020F0502020204030204" pitchFamily="34" charset="0"/>
                <a:cs typeface="Calibri" panose="020F0502020204030204" pitchFamily="34" charset="0"/>
              </a:rPr>
              <a:t>a/2</a:t>
            </a:r>
            <a:r>
              <a:rPr lang="en-US" sz="1400">
                <a:latin typeface="Calibri" panose="020F0502020204030204" pitchFamily="34" charset="0"/>
                <a:cs typeface="Calibri" panose="020F0502020204030204" pitchFamily="34" charset="0"/>
              </a:rPr>
              <a:t> would be more like 2.23. </a:t>
            </a:r>
            <a:endParaRPr lang="en-US" sz="1400"/>
          </a:p>
        </p:txBody>
      </p:sp>
      <p:graphicFrame>
        <p:nvGraphicFramePr>
          <p:cNvPr id="5" name="Object 4">
            <a:extLst>
              <a:ext uri="{FF2B5EF4-FFF2-40B4-BE49-F238E27FC236}">
                <a16:creationId xmlns:a16="http://schemas.microsoft.com/office/drawing/2014/main" id="{2045C326-7AA1-40D2-8928-BB612CB865A6}"/>
              </a:ext>
            </a:extLst>
          </p:cNvPr>
          <p:cNvGraphicFramePr>
            <a:graphicFrameLocks noChangeAspect="1"/>
          </p:cNvGraphicFramePr>
          <p:nvPr>
            <p:extLst>
              <p:ext uri="{D42A27DB-BD31-4B8C-83A1-F6EECF244321}">
                <p14:modId xmlns:p14="http://schemas.microsoft.com/office/powerpoint/2010/main" val="3120210328"/>
              </p:ext>
            </p:extLst>
          </p:nvPr>
        </p:nvGraphicFramePr>
        <p:xfrm>
          <a:off x="6176570" y="6106898"/>
          <a:ext cx="1916843" cy="475906"/>
        </p:xfrm>
        <a:graphic>
          <a:graphicData uri="http://schemas.openxmlformats.org/presentationml/2006/ole">
            <mc:AlternateContent xmlns:mc="http://schemas.openxmlformats.org/markup-compatibility/2006">
              <mc:Choice xmlns:v="urn:schemas-microsoft-com:vml" Requires="v">
                <p:oleObj name="Equation" r:id="rId12" imgW="1841400" imgH="457200" progId="Equation.DSMT4">
                  <p:embed/>
                </p:oleObj>
              </mc:Choice>
              <mc:Fallback>
                <p:oleObj name="Equation" r:id="rId12" imgW="1841400" imgH="457200" progId="Equation.DSMT4">
                  <p:embed/>
                  <p:pic>
                    <p:nvPicPr>
                      <p:cNvPr id="0" name=""/>
                      <p:cNvPicPr/>
                      <p:nvPr/>
                    </p:nvPicPr>
                    <p:blipFill>
                      <a:blip r:embed="rId13"/>
                      <a:stretch>
                        <a:fillRect/>
                      </a:stretch>
                    </p:blipFill>
                    <p:spPr>
                      <a:xfrm>
                        <a:off x="6176570" y="6106898"/>
                        <a:ext cx="1916843" cy="475906"/>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B42D2E33-431B-4138-A743-67450D04890A}"/>
              </a:ext>
            </a:extLst>
          </p:cNvPr>
          <p:cNvGraphicFramePr>
            <a:graphicFrameLocks noChangeAspect="1"/>
          </p:cNvGraphicFramePr>
          <p:nvPr>
            <p:extLst>
              <p:ext uri="{D42A27DB-BD31-4B8C-83A1-F6EECF244321}">
                <p14:modId xmlns:p14="http://schemas.microsoft.com/office/powerpoint/2010/main" val="2382131519"/>
              </p:ext>
            </p:extLst>
          </p:nvPr>
        </p:nvGraphicFramePr>
        <p:xfrm>
          <a:off x="3239373" y="5939407"/>
          <a:ext cx="1411288" cy="534987"/>
        </p:xfrm>
        <a:graphic>
          <a:graphicData uri="http://schemas.openxmlformats.org/presentationml/2006/ole">
            <mc:AlternateContent xmlns:mc="http://schemas.openxmlformats.org/markup-compatibility/2006">
              <mc:Choice xmlns:v="urn:schemas-microsoft-com:vml" Requires="v">
                <p:oleObj name="Equation" r:id="rId14" imgW="1206360" imgH="457200" progId="Equation.DSMT4">
                  <p:embed/>
                </p:oleObj>
              </mc:Choice>
              <mc:Fallback>
                <p:oleObj name="Equation" r:id="rId14" imgW="1206360" imgH="457200" progId="Equation.DSMT4">
                  <p:embed/>
                  <p:pic>
                    <p:nvPicPr>
                      <p:cNvPr id="0" name=""/>
                      <p:cNvPicPr/>
                      <p:nvPr/>
                    </p:nvPicPr>
                    <p:blipFill>
                      <a:blip r:embed="rId15"/>
                      <a:stretch>
                        <a:fillRect/>
                      </a:stretch>
                    </p:blipFill>
                    <p:spPr>
                      <a:xfrm>
                        <a:off x="3239373" y="5939407"/>
                        <a:ext cx="1411288" cy="534987"/>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9" name="Ink 8">
                <a:extLst>
                  <a:ext uri="{FF2B5EF4-FFF2-40B4-BE49-F238E27FC236}">
                    <a16:creationId xmlns:a16="http://schemas.microsoft.com/office/drawing/2014/main" id="{994780C1-BCEA-43C4-A1BC-DC41B522A566}"/>
                  </a:ext>
                </a:extLst>
              </p14:cNvPr>
              <p14:cNvContentPartPr/>
              <p14:nvPr/>
            </p14:nvContentPartPr>
            <p14:xfrm>
              <a:off x="4919826" y="4777096"/>
              <a:ext cx="775800" cy="1197360"/>
            </p14:xfrm>
          </p:contentPart>
        </mc:Choice>
        <mc:Fallback xmlns="">
          <p:pic>
            <p:nvPicPr>
              <p:cNvPr id="9" name="Ink 8">
                <a:extLst>
                  <a:ext uri="{FF2B5EF4-FFF2-40B4-BE49-F238E27FC236}">
                    <a16:creationId xmlns:a16="http://schemas.microsoft.com/office/drawing/2014/main" id="{994780C1-BCEA-43C4-A1BC-DC41B522A566}"/>
                  </a:ext>
                </a:extLst>
              </p:cNvPr>
              <p:cNvPicPr/>
              <p:nvPr/>
            </p:nvPicPr>
            <p:blipFill>
              <a:blip r:embed="rId17"/>
              <a:stretch>
                <a:fillRect/>
              </a:stretch>
            </p:blipFill>
            <p:spPr>
              <a:xfrm>
                <a:off x="4910826" y="4768456"/>
                <a:ext cx="793440" cy="1215000"/>
              </a:xfrm>
              <a:prstGeom prst="rect">
                <a:avLst/>
              </a:prstGeom>
            </p:spPr>
          </p:pic>
        </mc:Fallback>
      </mc:AlternateContent>
      <p:sp>
        <p:nvSpPr>
          <p:cNvPr id="11" name="TextBox 10">
            <a:extLst>
              <a:ext uri="{FF2B5EF4-FFF2-40B4-BE49-F238E27FC236}">
                <a16:creationId xmlns:a16="http://schemas.microsoft.com/office/drawing/2014/main" id="{D1F87364-AB3A-4EA2-A2D1-E7B1B9BAD10B}"/>
              </a:ext>
            </a:extLst>
          </p:cNvPr>
          <p:cNvSpPr txBox="1"/>
          <p:nvPr/>
        </p:nvSpPr>
        <p:spPr>
          <a:xfrm>
            <a:off x="6094378" y="4331855"/>
            <a:ext cx="2816158" cy="1600438"/>
          </a:xfrm>
          <a:prstGeom prst="rect">
            <a:avLst/>
          </a:prstGeom>
          <a:noFill/>
        </p:spPr>
        <p:txBody>
          <a:bodyPr wrap="square" rtlCol="0">
            <a:spAutoFit/>
          </a:bodyPr>
          <a:lstStyle/>
          <a:p>
            <a:r>
              <a:rPr lang="en-US" sz="1400"/>
              <a:t>So our answer is basically the same.  Only thing that’s different is Z</a:t>
            </a:r>
            <a:r>
              <a:rPr lang="en-US" sz="1400" baseline="-25000"/>
              <a:t>a/2</a:t>
            </a:r>
            <a:r>
              <a:rPr lang="en-US" sz="1400"/>
              <a:t>.  It’s value is different than that of the normal distribution. Turns out for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 n – 1 = 99 d.o.f., this is practically 2 still. So our calculation looks like before:</a:t>
            </a:r>
            <a:endParaRPr lang="en-US" sz="1400"/>
          </a:p>
        </p:txBody>
      </p:sp>
      <p:sp>
        <p:nvSpPr>
          <p:cNvPr id="10" name="TextBox 9">
            <a:extLst>
              <a:ext uri="{FF2B5EF4-FFF2-40B4-BE49-F238E27FC236}">
                <a16:creationId xmlns:a16="http://schemas.microsoft.com/office/drawing/2014/main" id="{A2CCA3B2-FF1C-3D55-3844-6EDD652C2579}"/>
              </a:ext>
            </a:extLst>
          </p:cNvPr>
          <p:cNvSpPr txBox="1"/>
          <p:nvPr/>
        </p:nvSpPr>
        <p:spPr>
          <a:xfrm flipH="1">
            <a:off x="4163470" y="224568"/>
            <a:ext cx="3865059" cy="584775"/>
          </a:xfrm>
          <a:prstGeom prst="rect">
            <a:avLst/>
          </a:prstGeom>
          <a:noFill/>
        </p:spPr>
        <p:txBody>
          <a:bodyPr wrap="square" rtlCol="0">
            <a:spAutoFit/>
          </a:bodyPr>
          <a:lstStyle/>
          <a:p>
            <a:r>
              <a:rPr lang="en-US" sz="3200" b="1" u="sng">
                <a:solidFill>
                  <a:srgbClr val="0066FF"/>
                </a:solidFill>
              </a:rPr>
              <a:t>Confidence Intervals</a:t>
            </a:r>
          </a:p>
        </p:txBody>
      </p:sp>
    </p:spTree>
    <p:extLst>
      <p:ext uri="{BB962C8B-B14F-4D97-AF65-F5344CB8AC3E}">
        <p14:creationId xmlns:p14="http://schemas.microsoft.com/office/powerpoint/2010/main" val="328991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437207" y="1252541"/>
            <a:ext cx="10101459" cy="2062103"/>
          </a:xfrm>
          <a:prstGeom prst="rect">
            <a:avLst/>
          </a:prstGeom>
          <a:noFill/>
        </p:spPr>
        <p:txBody>
          <a:bodyPr wrap="square" rtlCol="0">
            <a:spAutoFit/>
          </a:bodyPr>
          <a:lstStyle/>
          <a:p>
            <a:r>
              <a:rPr lang="en-US" sz="1600"/>
              <a:t>Makes an interesting point about why arbitrary curve fitting is not objectively valuable.  Given a data set, you can reduce its R</a:t>
            </a:r>
            <a:r>
              <a:rPr lang="en-US" sz="1600" baseline="30000"/>
              <a:t>2</a:t>
            </a:r>
            <a:r>
              <a:rPr lang="en-US" sz="1600"/>
              <a:t> value to zero given a high enough degree polynomial.  But question is, if you generate experimental data again, from the same experiment, will that same curve explain the data well?  And typically, the answer is emphatically no.  What will typically explain the data best, in an R</a:t>
            </a:r>
            <a:r>
              <a:rPr lang="en-US" sz="1600" baseline="30000"/>
              <a:t>2</a:t>
            </a:r>
            <a:r>
              <a:rPr lang="en-US" sz="1600"/>
              <a:t> way, is a best fit based on a curve model that does actually reflect the underlying behavior of the data.  Problem is that the higher polynomials will end up fitting the ‘noise’ rather than the ‘phenomenon’.  So to test whether a model is fitting the phenomenon well, you should ‘cross validate’, which is split your data up into groups, curve fit to one of the data sets, and then compute the R</a:t>
            </a:r>
            <a:r>
              <a:rPr lang="en-US" sz="1600" baseline="30000"/>
              <a:t>2</a:t>
            </a:r>
            <a:r>
              <a:rPr lang="en-US" sz="1600"/>
              <a:t> for the other data sets with that same curve.  You’ll find that the model which fits the phenomenon has the best average R</a:t>
            </a:r>
            <a:r>
              <a:rPr lang="en-US" sz="1600" baseline="30000"/>
              <a:t>2</a:t>
            </a:r>
            <a:r>
              <a:rPr lang="en-US" sz="1600"/>
              <a:t> values.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4405752" y="133014"/>
            <a:ext cx="3145421" cy="584775"/>
          </a:xfrm>
          <a:prstGeom prst="rect">
            <a:avLst/>
          </a:prstGeom>
          <a:noFill/>
        </p:spPr>
        <p:txBody>
          <a:bodyPr wrap="square" rtlCol="0">
            <a:spAutoFit/>
          </a:bodyPr>
          <a:lstStyle/>
          <a:p>
            <a:r>
              <a:rPr lang="en-US" sz="3200" b="1" u="sng">
                <a:solidFill>
                  <a:srgbClr val="FF0000"/>
                </a:solidFill>
              </a:rPr>
              <a:t>Linear Regression</a:t>
            </a:r>
          </a:p>
        </p:txBody>
      </p:sp>
    </p:spTree>
    <p:extLst>
      <p:ext uri="{BB962C8B-B14F-4D97-AF65-F5344CB8AC3E}">
        <p14:creationId xmlns:p14="http://schemas.microsoft.com/office/powerpoint/2010/main" val="363389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C5135ED-4C29-4C95-9AD3-7EA60FA7F413}"/>
              </a:ext>
            </a:extLst>
          </p:cNvPr>
          <p:cNvSpPr txBox="1"/>
          <p:nvPr/>
        </p:nvSpPr>
        <p:spPr>
          <a:xfrm>
            <a:off x="537543" y="3564529"/>
            <a:ext cx="9964974" cy="523220"/>
          </a:xfrm>
          <a:prstGeom prst="rect">
            <a:avLst/>
          </a:prstGeom>
          <a:noFill/>
        </p:spPr>
        <p:txBody>
          <a:bodyPr wrap="square" rtlCol="0">
            <a:spAutoFit/>
          </a:bodyPr>
          <a:lstStyle/>
          <a:p>
            <a:r>
              <a:rPr lang="en-US" sz="1400"/>
              <a:t>Suppose we take n samples from a normal distribution with mean </a:t>
            </a:r>
            <a:r>
              <a:rPr lang="el-GR" sz="1400"/>
              <a:t>μ</a:t>
            </a:r>
            <a:r>
              <a:rPr lang="en-US" sz="1400"/>
              <a:t> and std </a:t>
            </a:r>
            <a:r>
              <a:rPr lang="el-GR" sz="1400"/>
              <a:t>σ</a:t>
            </a:r>
            <a:r>
              <a:rPr lang="en-US" sz="1400"/>
              <a:t>.  Then, define an n-sample mean random variable.  It follows that it will be normally distributed with mean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and variance </a:t>
            </a:r>
            <a:r>
              <a:rPr lang="el-GR" sz="1400"/>
              <a:t>σ</a:t>
            </a:r>
            <a:r>
              <a:rPr lang="en-US" sz="1400" baseline="30000"/>
              <a:t>2</a:t>
            </a:r>
            <a:r>
              <a:rPr lang="en-US" sz="1400"/>
              <a:t>/n</a:t>
            </a:r>
          </a:p>
        </p:txBody>
      </p:sp>
      <p:sp>
        <p:nvSpPr>
          <p:cNvPr id="9" name="TextBox 8">
            <a:extLst>
              <a:ext uri="{FF2B5EF4-FFF2-40B4-BE49-F238E27FC236}">
                <a16:creationId xmlns:a16="http://schemas.microsoft.com/office/drawing/2014/main" id="{B6149254-16C9-47CA-9EA3-0310EF2A1A19}"/>
              </a:ext>
            </a:extLst>
          </p:cNvPr>
          <p:cNvSpPr txBox="1"/>
          <p:nvPr/>
        </p:nvSpPr>
        <p:spPr>
          <a:xfrm>
            <a:off x="537543" y="920133"/>
            <a:ext cx="2827826" cy="369332"/>
          </a:xfrm>
          <a:prstGeom prst="rect">
            <a:avLst/>
          </a:prstGeom>
          <a:noFill/>
        </p:spPr>
        <p:txBody>
          <a:bodyPr wrap="square" rtlCol="0">
            <a:spAutoFit/>
          </a:bodyPr>
          <a:lstStyle/>
          <a:p>
            <a:r>
              <a:rPr lang="en-US" b="1"/>
              <a:t>Normal Distribution</a:t>
            </a:r>
          </a:p>
        </p:txBody>
      </p:sp>
      <p:graphicFrame>
        <p:nvGraphicFramePr>
          <p:cNvPr id="11" name="Object 10">
            <a:extLst>
              <a:ext uri="{FF2B5EF4-FFF2-40B4-BE49-F238E27FC236}">
                <a16:creationId xmlns:a16="http://schemas.microsoft.com/office/drawing/2014/main" id="{DF624CF9-5D3B-434F-BD0E-536D3172F39F}"/>
              </a:ext>
            </a:extLst>
          </p:cNvPr>
          <p:cNvGraphicFramePr>
            <a:graphicFrameLocks noChangeAspect="1"/>
          </p:cNvGraphicFramePr>
          <p:nvPr>
            <p:extLst>
              <p:ext uri="{D42A27DB-BD31-4B8C-83A1-F6EECF244321}">
                <p14:modId xmlns:p14="http://schemas.microsoft.com/office/powerpoint/2010/main" val="3479944020"/>
              </p:ext>
            </p:extLst>
          </p:nvPr>
        </p:nvGraphicFramePr>
        <p:xfrm>
          <a:off x="659198" y="4309514"/>
          <a:ext cx="985837" cy="568325"/>
        </p:xfrm>
        <a:graphic>
          <a:graphicData uri="http://schemas.openxmlformats.org/presentationml/2006/ole">
            <mc:AlternateContent xmlns:mc="http://schemas.openxmlformats.org/markup-compatibility/2006">
              <mc:Choice xmlns:v="urn:schemas-microsoft-com:vml" Requires="v">
                <p:oleObj name="Equation" r:id="rId2" imgW="749160" imgH="431640" progId="Equation.DSMT4">
                  <p:embed/>
                </p:oleObj>
              </mc:Choice>
              <mc:Fallback>
                <p:oleObj name="Equation" r:id="rId2" imgW="749160" imgH="431640" progId="Equation.DSMT4">
                  <p:embed/>
                  <p:pic>
                    <p:nvPicPr>
                      <p:cNvPr id="16" name="Object 15">
                        <a:extLst>
                          <a:ext uri="{FF2B5EF4-FFF2-40B4-BE49-F238E27FC236}">
                            <a16:creationId xmlns:a16="http://schemas.microsoft.com/office/drawing/2014/main" id="{9DD6EDA1-8461-451A-82CD-F999735AE02C}"/>
                          </a:ext>
                        </a:extLst>
                      </p:cNvPr>
                      <p:cNvPicPr/>
                      <p:nvPr/>
                    </p:nvPicPr>
                    <p:blipFill>
                      <a:blip r:embed="rId3"/>
                      <a:stretch>
                        <a:fillRect/>
                      </a:stretch>
                    </p:blipFill>
                    <p:spPr>
                      <a:xfrm>
                        <a:off x="659198" y="4309514"/>
                        <a:ext cx="985837" cy="568325"/>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8A6EDA19-23B7-475E-B8B2-AA4A73472D18}"/>
              </a:ext>
            </a:extLst>
          </p:cNvPr>
          <p:cNvSpPr txBox="1"/>
          <p:nvPr/>
        </p:nvSpPr>
        <p:spPr>
          <a:xfrm>
            <a:off x="582378" y="5033498"/>
            <a:ext cx="8094694" cy="316703"/>
          </a:xfrm>
          <a:prstGeom prst="rect">
            <a:avLst/>
          </a:prstGeom>
          <a:noFill/>
        </p:spPr>
        <p:txBody>
          <a:bodyPr wrap="square" rtlCol="0">
            <a:spAutoFit/>
          </a:bodyPr>
          <a:lstStyle/>
          <a:p>
            <a:r>
              <a:rPr lang="en-US" sz="1400"/>
              <a:t>We can define a related variable, z</a:t>
            </a:r>
            <a:r>
              <a:rPr lang="en-US" sz="1400" baseline="-25000"/>
              <a:t>n</a:t>
            </a:r>
            <a:r>
              <a:rPr lang="en-US" sz="1400"/>
              <a:t>, which would have a normal distribution with mean 0 and </a:t>
            </a:r>
            <a:r>
              <a:rPr lang="en-US" sz="1400">
                <a:latin typeface="Calibri" panose="020F0502020204030204" pitchFamily="34" charset="0"/>
                <a:cs typeface="Calibri" panose="020F0502020204030204" pitchFamily="34" charset="0"/>
              </a:rPr>
              <a:t>variance 1</a:t>
            </a:r>
            <a:r>
              <a:rPr lang="en-US" sz="1400"/>
              <a:t>. </a:t>
            </a:r>
          </a:p>
        </p:txBody>
      </p:sp>
      <p:sp>
        <p:nvSpPr>
          <p:cNvPr id="13" name="TextBox 12">
            <a:extLst>
              <a:ext uri="{FF2B5EF4-FFF2-40B4-BE49-F238E27FC236}">
                <a16:creationId xmlns:a16="http://schemas.microsoft.com/office/drawing/2014/main" id="{BD030A5D-1AC4-4A3F-966E-F5E0FBCDD911}"/>
              </a:ext>
            </a:extLst>
          </p:cNvPr>
          <p:cNvSpPr txBox="1"/>
          <p:nvPr/>
        </p:nvSpPr>
        <p:spPr>
          <a:xfrm>
            <a:off x="537543" y="1225963"/>
            <a:ext cx="9462491" cy="307777"/>
          </a:xfrm>
          <a:prstGeom prst="rect">
            <a:avLst/>
          </a:prstGeom>
          <a:noFill/>
        </p:spPr>
        <p:txBody>
          <a:bodyPr wrap="square" rtlCol="0">
            <a:spAutoFit/>
          </a:bodyPr>
          <a:lstStyle/>
          <a:p>
            <a:r>
              <a:rPr lang="en-US" sz="1400"/>
              <a:t>So normally distributed random variable follows this probability distribution and has mean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and std dev </a:t>
            </a:r>
            <a:r>
              <a:rPr lang="el-GR" sz="1400">
                <a:latin typeface="Calibri" panose="020F0502020204030204" pitchFamily="34" charset="0"/>
                <a:cs typeface="Calibri" panose="020F0502020204030204" pitchFamily="34" charset="0"/>
              </a:rPr>
              <a:t>σ</a:t>
            </a:r>
            <a:r>
              <a:rPr lang="en-US" sz="1400"/>
              <a:t>:</a:t>
            </a:r>
          </a:p>
        </p:txBody>
      </p:sp>
      <p:graphicFrame>
        <p:nvGraphicFramePr>
          <p:cNvPr id="2" name="Object 1">
            <a:extLst>
              <a:ext uri="{FF2B5EF4-FFF2-40B4-BE49-F238E27FC236}">
                <a16:creationId xmlns:a16="http://schemas.microsoft.com/office/drawing/2014/main" id="{BD67F9A7-2223-4A4C-AD75-87571EDA2A54}"/>
              </a:ext>
            </a:extLst>
          </p:cNvPr>
          <p:cNvGraphicFramePr>
            <a:graphicFrameLocks noChangeAspect="1"/>
          </p:cNvGraphicFramePr>
          <p:nvPr>
            <p:extLst>
              <p:ext uri="{D42A27DB-BD31-4B8C-83A1-F6EECF244321}">
                <p14:modId xmlns:p14="http://schemas.microsoft.com/office/powerpoint/2010/main" val="2138901394"/>
              </p:ext>
            </p:extLst>
          </p:nvPr>
        </p:nvGraphicFramePr>
        <p:xfrm>
          <a:off x="632381" y="1689966"/>
          <a:ext cx="2120900" cy="666750"/>
        </p:xfrm>
        <a:graphic>
          <a:graphicData uri="http://schemas.openxmlformats.org/presentationml/2006/ole">
            <mc:AlternateContent xmlns:mc="http://schemas.openxmlformats.org/markup-compatibility/2006">
              <mc:Choice xmlns:v="urn:schemas-microsoft-com:vml" Requires="v">
                <p:oleObj name="Equation" r:id="rId4" imgW="1574640" imgH="495000" progId="Equation.DSMT4">
                  <p:embed/>
                </p:oleObj>
              </mc:Choice>
              <mc:Fallback>
                <p:oleObj name="Equation" r:id="rId4" imgW="1574640" imgH="495000" progId="Equation.DSMT4">
                  <p:embed/>
                  <p:pic>
                    <p:nvPicPr>
                      <p:cNvPr id="0" name=""/>
                      <p:cNvPicPr/>
                      <p:nvPr/>
                    </p:nvPicPr>
                    <p:blipFill>
                      <a:blip r:embed="rId5"/>
                      <a:stretch>
                        <a:fillRect/>
                      </a:stretch>
                    </p:blipFill>
                    <p:spPr>
                      <a:xfrm>
                        <a:off x="632381" y="1689966"/>
                        <a:ext cx="2120900" cy="6667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70A1A18B-5786-4135-B81A-5DB33DAADD20}"/>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6" name="Object 5">
            <a:extLst>
              <a:ext uri="{FF2B5EF4-FFF2-40B4-BE49-F238E27FC236}">
                <a16:creationId xmlns:a16="http://schemas.microsoft.com/office/drawing/2014/main" id="{6B55C096-4446-48A2-9E7C-5B053E262E95}"/>
              </a:ext>
            </a:extLst>
          </p:cNvPr>
          <p:cNvGraphicFramePr>
            <a:graphicFrameLocks noChangeAspect="1"/>
          </p:cNvGraphicFramePr>
          <p:nvPr>
            <p:extLst>
              <p:ext uri="{D42A27DB-BD31-4B8C-83A1-F6EECF244321}">
                <p14:modId xmlns:p14="http://schemas.microsoft.com/office/powerpoint/2010/main" val="3889401943"/>
              </p:ext>
            </p:extLst>
          </p:nvPr>
        </p:nvGraphicFramePr>
        <p:xfrm>
          <a:off x="3808413" y="4237038"/>
          <a:ext cx="5867400" cy="703262"/>
        </p:xfrm>
        <a:graphic>
          <a:graphicData uri="http://schemas.openxmlformats.org/presentationml/2006/ole">
            <mc:AlternateContent xmlns:mc="http://schemas.openxmlformats.org/markup-compatibility/2006">
              <mc:Choice xmlns:v="urn:schemas-microsoft-com:vml" Requires="v">
                <p:oleObj name="Equation" r:id="rId6" imgW="4127400" imgH="495000" progId="Equation.DSMT4">
                  <p:embed/>
                </p:oleObj>
              </mc:Choice>
              <mc:Fallback>
                <p:oleObj name="Equation" r:id="rId6" imgW="4127400" imgH="495000" progId="Equation.DSMT4">
                  <p:embed/>
                  <p:pic>
                    <p:nvPicPr>
                      <p:cNvPr id="0" name=""/>
                      <p:cNvPicPr/>
                      <p:nvPr/>
                    </p:nvPicPr>
                    <p:blipFill>
                      <a:blip r:embed="rId7"/>
                      <a:stretch>
                        <a:fillRect/>
                      </a:stretch>
                    </p:blipFill>
                    <p:spPr>
                      <a:xfrm>
                        <a:off x="3808413" y="4237038"/>
                        <a:ext cx="5867400" cy="703262"/>
                      </a:xfrm>
                      <a:prstGeom prst="rect">
                        <a:avLst/>
                      </a:prstGeom>
                    </p:spPr>
                  </p:pic>
                </p:oleObj>
              </mc:Fallback>
            </mc:AlternateContent>
          </a:graphicData>
        </a:graphic>
      </p:graphicFrame>
      <p:cxnSp>
        <p:nvCxnSpPr>
          <p:cNvPr id="25" name="Straight Arrow Connector 24">
            <a:extLst>
              <a:ext uri="{FF2B5EF4-FFF2-40B4-BE49-F238E27FC236}">
                <a16:creationId xmlns:a16="http://schemas.microsoft.com/office/drawing/2014/main" id="{47ABEA8B-66F6-423D-959D-5FFFD4BC6642}"/>
              </a:ext>
            </a:extLst>
          </p:cNvPr>
          <p:cNvCxnSpPr>
            <a:cxnSpLocks/>
          </p:cNvCxnSpPr>
          <p:nvPr/>
        </p:nvCxnSpPr>
        <p:spPr>
          <a:xfrm>
            <a:off x="2460809" y="4593676"/>
            <a:ext cx="9461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56C0569-9A20-4275-97F1-57DA96D42CAD}"/>
              </a:ext>
            </a:extLst>
          </p:cNvPr>
          <p:cNvSpPr txBox="1"/>
          <p:nvPr/>
        </p:nvSpPr>
        <p:spPr>
          <a:xfrm>
            <a:off x="537543" y="2496215"/>
            <a:ext cx="9067004" cy="307777"/>
          </a:xfrm>
          <a:prstGeom prst="rect">
            <a:avLst/>
          </a:prstGeom>
          <a:noFill/>
        </p:spPr>
        <p:txBody>
          <a:bodyPr wrap="square" rtlCol="0">
            <a:spAutoFit/>
          </a:bodyPr>
          <a:lstStyle/>
          <a:p>
            <a:r>
              <a:rPr lang="en-US" sz="1400"/>
              <a:t>Follows that this variable, z, has a standard normal distribution, i.e., normal distribution with mean of 0 and std of 1.</a:t>
            </a:r>
          </a:p>
        </p:txBody>
      </p:sp>
      <p:graphicFrame>
        <p:nvGraphicFramePr>
          <p:cNvPr id="29" name="Object 28">
            <a:extLst>
              <a:ext uri="{FF2B5EF4-FFF2-40B4-BE49-F238E27FC236}">
                <a16:creationId xmlns:a16="http://schemas.microsoft.com/office/drawing/2014/main" id="{9078F4AB-AFDD-41EB-BDAB-7033921E575D}"/>
              </a:ext>
            </a:extLst>
          </p:cNvPr>
          <p:cNvGraphicFramePr>
            <a:graphicFrameLocks noChangeAspect="1"/>
          </p:cNvGraphicFramePr>
          <p:nvPr>
            <p:extLst>
              <p:ext uri="{D42A27DB-BD31-4B8C-83A1-F6EECF244321}">
                <p14:modId xmlns:p14="http://schemas.microsoft.com/office/powerpoint/2010/main" val="2164304505"/>
              </p:ext>
            </p:extLst>
          </p:nvPr>
        </p:nvGraphicFramePr>
        <p:xfrm>
          <a:off x="2753281" y="2862508"/>
          <a:ext cx="3616325" cy="615950"/>
        </p:xfrm>
        <a:graphic>
          <a:graphicData uri="http://schemas.openxmlformats.org/presentationml/2006/ole">
            <mc:AlternateContent xmlns:mc="http://schemas.openxmlformats.org/markup-compatibility/2006">
              <mc:Choice xmlns:v="urn:schemas-microsoft-com:vml" Requires="v">
                <p:oleObj name="Equation" r:id="rId8" imgW="2755800" imgH="469800" progId="Equation.DSMT4">
                  <p:embed/>
                </p:oleObj>
              </mc:Choice>
              <mc:Fallback>
                <p:oleObj name="Equation" r:id="rId8" imgW="2755800" imgH="469800" progId="Equation.DSMT4">
                  <p:embed/>
                  <p:pic>
                    <p:nvPicPr>
                      <p:cNvPr id="21" name="Object 20">
                        <a:extLst>
                          <a:ext uri="{FF2B5EF4-FFF2-40B4-BE49-F238E27FC236}">
                            <a16:creationId xmlns:a16="http://schemas.microsoft.com/office/drawing/2014/main" id="{1047CA99-2C61-48AF-B41A-B600FCE9C2BA}"/>
                          </a:ext>
                        </a:extLst>
                      </p:cNvPr>
                      <p:cNvPicPr/>
                      <p:nvPr/>
                    </p:nvPicPr>
                    <p:blipFill>
                      <a:blip r:embed="rId9"/>
                      <a:stretch>
                        <a:fillRect/>
                      </a:stretch>
                    </p:blipFill>
                    <p:spPr>
                      <a:xfrm>
                        <a:off x="2753281" y="2862508"/>
                        <a:ext cx="3616325" cy="61595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AC8322A5-C7B2-46AF-A1EE-61BDFE650AB6}"/>
              </a:ext>
            </a:extLst>
          </p:cNvPr>
          <p:cNvGraphicFramePr>
            <a:graphicFrameLocks noChangeAspect="1"/>
          </p:cNvGraphicFramePr>
          <p:nvPr>
            <p:extLst>
              <p:ext uri="{D42A27DB-BD31-4B8C-83A1-F6EECF244321}">
                <p14:modId xmlns:p14="http://schemas.microsoft.com/office/powerpoint/2010/main" val="3173807102"/>
              </p:ext>
            </p:extLst>
          </p:nvPr>
        </p:nvGraphicFramePr>
        <p:xfrm>
          <a:off x="659198" y="2907774"/>
          <a:ext cx="830499" cy="525418"/>
        </p:xfrm>
        <a:graphic>
          <a:graphicData uri="http://schemas.openxmlformats.org/presentationml/2006/ole">
            <mc:AlternateContent xmlns:mc="http://schemas.openxmlformats.org/markup-compatibility/2006">
              <mc:Choice xmlns:v="urn:schemas-microsoft-com:vml" Requires="v">
                <p:oleObj name="Equation" r:id="rId10" imgW="622080" imgH="393480" progId="Equation.DSMT4">
                  <p:embed/>
                </p:oleObj>
              </mc:Choice>
              <mc:Fallback>
                <p:oleObj name="Equation" r:id="rId10" imgW="622080" imgH="393480" progId="Equation.DSMT4">
                  <p:embed/>
                  <p:pic>
                    <p:nvPicPr>
                      <p:cNvPr id="22" name="Object 21">
                        <a:extLst>
                          <a:ext uri="{FF2B5EF4-FFF2-40B4-BE49-F238E27FC236}">
                            <a16:creationId xmlns:a16="http://schemas.microsoft.com/office/drawing/2014/main" id="{1EE3E3CA-B9BE-47E6-9945-54E3C849D608}"/>
                          </a:ext>
                        </a:extLst>
                      </p:cNvPr>
                      <p:cNvPicPr/>
                      <p:nvPr/>
                    </p:nvPicPr>
                    <p:blipFill>
                      <a:blip r:embed="rId11"/>
                      <a:stretch>
                        <a:fillRect/>
                      </a:stretch>
                    </p:blipFill>
                    <p:spPr>
                      <a:xfrm>
                        <a:off x="659198" y="2907774"/>
                        <a:ext cx="830499" cy="525418"/>
                      </a:xfrm>
                      <a:prstGeom prst="rect">
                        <a:avLst/>
                      </a:prstGeom>
                    </p:spPr>
                  </p:pic>
                </p:oleObj>
              </mc:Fallback>
            </mc:AlternateContent>
          </a:graphicData>
        </a:graphic>
      </p:graphicFrame>
      <p:cxnSp>
        <p:nvCxnSpPr>
          <p:cNvPr id="31" name="Straight Arrow Connector 30">
            <a:extLst>
              <a:ext uri="{FF2B5EF4-FFF2-40B4-BE49-F238E27FC236}">
                <a16:creationId xmlns:a16="http://schemas.microsoft.com/office/drawing/2014/main" id="{B2E413C9-CB93-45AF-B907-9BBC1341A043}"/>
              </a:ext>
            </a:extLst>
          </p:cNvPr>
          <p:cNvCxnSpPr/>
          <p:nvPr/>
        </p:nvCxnSpPr>
        <p:spPr>
          <a:xfrm>
            <a:off x="1857815" y="3189083"/>
            <a:ext cx="6591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a:extLst>
              <a:ext uri="{FF2B5EF4-FFF2-40B4-BE49-F238E27FC236}">
                <a16:creationId xmlns:a16="http://schemas.microsoft.com/office/drawing/2014/main" id="{D0BEF084-3286-4323-B3F1-84FAA506DA3B}"/>
              </a:ext>
            </a:extLst>
          </p:cNvPr>
          <p:cNvGraphicFramePr>
            <a:graphicFrameLocks noChangeAspect="1"/>
          </p:cNvGraphicFramePr>
          <p:nvPr>
            <p:extLst>
              <p:ext uri="{D42A27DB-BD31-4B8C-83A1-F6EECF244321}">
                <p14:modId xmlns:p14="http://schemas.microsoft.com/office/powerpoint/2010/main" val="1927267824"/>
              </p:ext>
            </p:extLst>
          </p:nvPr>
        </p:nvGraphicFramePr>
        <p:xfrm>
          <a:off x="642093" y="5597525"/>
          <a:ext cx="1252538" cy="836613"/>
        </p:xfrm>
        <a:graphic>
          <a:graphicData uri="http://schemas.openxmlformats.org/presentationml/2006/ole">
            <mc:AlternateContent xmlns:mc="http://schemas.openxmlformats.org/markup-compatibility/2006">
              <mc:Choice xmlns:v="urn:schemas-microsoft-com:vml" Requires="v">
                <p:oleObj name="Equation" r:id="rId12" imgW="952200" imgH="634680" progId="Equation.DSMT4">
                  <p:embed/>
                </p:oleObj>
              </mc:Choice>
              <mc:Fallback>
                <p:oleObj name="Equation" r:id="rId12" imgW="952200" imgH="634680" progId="Equation.DSMT4">
                  <p:embed/>
                  <p:pic>
                    <p:nvPicPr>
                      <p:cNvPr id="11" name="Object 10">
                        <a:extLst>
                          <a:ext uri="{FF2B5EF4-FFF2-40B4-BE49-F238E27FC236}">
                            <a16:creationId xmlns:a16="http://schemas.microsoft.com/office/drawing/2014/main" id="{DF624CF9-5D3B-434F-BD0E-536D3172F39F}"/>
                          </a:ext>
                        </a:extLst>
                      </p:cNvPr>
                      <p:cNvPicPr/>
                      <p:nvPr/>
                    </p:nvPicPr>
                    <p:blipFill>
                      <a:blip r:embed="rId13"/>
                      <a:stretch>
                        <a:fillRect/>
                      </a:stretch>
                    </p:blipFill>
                    <p:spPr>
                      <a:xfrm>
                        <a:off x="642093" y="5597525"/>
                        <a:ext cx="1252538" cy="836613"/>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5990E3C4-1B61-4993-B8AC-16CE1B719BFA}"/>
              </a:ext>
            </a:extLst>
          </p:cNvPr>
          <p:cNvGraphicFramePr>
            <a:graphicFrameLocks noChangeAspect="1"/>
          </p:cNvGraphicFramePr>
          <p:nvPr>
            <p:extLst>
              <p:ext uri="{D42A27DB-BD31-4B8C-83A1-F6EECF244321}">
                <p14:modId xmlns:p14="http://schemas.microsoft.com/office/powerpoint/2010/main" val="790487636"/>
              </p:ext>
            </p:extLst>
          </p:nvPr>
        </p:nvGraphicFramePr>
        <p:xfrm>
          <a:off x="3889375" y="5573471"/>
          <a:ext cx="5090770" cy="1187692"/>
        </p:xfrm>
        <a:graphic>
          <a:graphicData uri="http://schemas.openxmlformats.org/presentationml/2006/ole">
            <mc:AlternateContent xmlns:mc="http://schemas.openxmlformats.org/markup-compatibility/2006">
              <mc:Choice xmlns:v="urn:schemas-microsoft-com:vml" Requires="v">
                <p:oleObj name="Equation" r:id="rId14" imgW="3695400" imgH="863280" progId="Equation.DSMT4">
                  <p:embed/>
                </p:oleObj>
              </mc:Choice>
              <mc:Fallback>
                <p:oleObj name="Equation" r:id="rId14" imgW="3695400" imgH="863280" progId="Equation.DSMT4">
                  <p:embed/>
                  <p:pic>
                    <p:nvPicPr>
                      <p:cNvPr id="6" name="Object 5">
                        <a:extLst>
                          <a:ext uri="{FF2B5EF4-FFF2-40B4-BE49-F238E27FC236}">
                            <a16:creationId xmlns:a16="http://schemas.microsoft.com/office/drawing/2014/main" id="{6B55C096-4446-48A2-9E7C-5B053E262E95}"/>
                          </a:ext>
                        </a:extLst>
                      </p:cNvPr>
                      <p:cNvPicPr/>
                      <p:nvPr/>
                    </p:nvPicPr>
                    <p:blipFill>
                      <a:blip r:embed="rId15"/>
                      <a:stretch>
                        <a:fillRect/>
                      </a:stretch>
                    </p:blipFill>
                    <p:spPr>
                      <a:xfrm>
                        <a:off x="3889375" y="5573471"/>
                        <a:ext cx="5090770" cy="1187692"/>
                      </a:xfrm>
                      <a:prstGeom prst="rect">
                        <a:avLst/>
                      </a:prstGeom>
                    </p:spPr>
                  </p:pic>
                </p:oleObj>
              </mc:Fallback>
            </mc:AlternateContent>
          </a:graphicData>
        </a:graphic>
      </p:graphicFrame>
      <p:cxnSp>
        <p:nvCxnSpPr>
          <p:cNvPr id="34" name="Straight Arrow Connector 33">
            <a:extLst>
              <a:ext uri="{FF2B5EF4-FFF2-40B4-BE49-F238E27FC236}">
                <a16:creationId xmlns:a16="http://schemas.microsoft.com/office/drawing/2014/main" id="{5E352F2D-700C-4C2C-AB36-2D3FB60FF67A}"/>
              </a:ext>
            </a:extLst>
          </p:cNvPr>
          <p:cNvCxnSpPr>
            <a:cxnSpLocks/>
          </p:cNvCxnSpPr>
          <p:nvPr/>
        </p:nvCxnSpPr>
        <p:spPr>
          <a:xfrm>
            <a:off x="2460809" y="6147655"/>
            <a:ext cx="9461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284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90841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variable x</a:t>
            </a:r>
            <a:r>
              <a:rPr lang="en-US" sz="1600" baseline="-25000"/>
              <a:t>i</a:t>
            </a:r>
            <a:r>
              <a:rPr lang="en-US" sz="1600"/>
              <a:t>.  By ‘linear’ we mean ‘linear’ w/r to the fitting parameters.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871018" y="133014"/>
            <a:ext cx="5653549" cy="584775"/>
          </a:xfrm>
          <a:prstGeom prst="rect">
            <a:avLst/>
          </a:prstGeom>
          <a:noFill/>
        </p:spPr>
        <p:txBody>
          <a:bodyPr wrap="square" rtlCol="0">
            <a:spAutoFit/>
          </a:bodyPr>
          <a:lstStyle/>
          <a:p>
            <a:r>
              <a:rPr lang="en-US" sz="3200" b="1" u="sng">
                <a:solidFill>
                  <a:srgbClr val="FF0000"/>
                </a:solidFill>
              </a:rPr>
              <a:t>Linear Regression (univariable)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1361759843"/>
              </p:ext>
            </p:extLst>
          </p:nvPr>
        </p:nvGraphicFramePr>
        <p:xfrm>
          <a:off x="459352" y="1639469"/>
          <a:ext cx="4021308" cy="388886"/>
        </p:xfrm>
        <a:graphic>
          <a:graphicData uri="http://schemas.openxmlformats.org/presentationml/2006/ole">
            <mc:AlternateContent xmlns:mc="http://schemas.openxmlformats.org/markup-compatibility/2006">
              <mc:Choice xmlns:v="urn:schemas-microsoft-com:vml" Requires="v">
                <p:oleObj name="Equation" r:id="rId2" imgW="2265870" imgH="219554" progId="Equation.DSMT4">
                  <p:embed/>
                </p:oleObj>
              </mc:Choice>
              <mc:Fallback>
                <p:oleObj name="Equation" r:id="rId2" imgW="2265870" imgH="219554" progId="Equation.DSMT4">
                  <p:embed/>
                  <p:pic>
                    <p:nvPicPr>
                      <p:cNvPr id="0" name=""/>
                      <p:cNvPicPr/>
                      <p:nvPr/>
                    </p:nvPicPr>
                    <p:blipFill>
                      <a:blip r:embed="rId3"/>
                      <a:stretch>
                        <a:fillRect/>
                      </a:stretch>
                    </p:blipFill>
                    <p:spPr>
                      <a:xfrm>
                        <a:off x="459352" y="1639469"/>
                        <a:ext cx="4021308" cy="388886"/>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174637"/>
            <a:ext cx="8559310" cy="830997"/>
          </a:xfrm>
          <a:prstGeom prst="rect">
            <a:avLst/>
          </a:prstGeom>
          <a:noFill/>
        </p:spPr>
        <p:txBody>
          <a:bodyPr wrap="square" rtlCol="0">
            <a:spAutoFit/>
          </a:bodyPr>
          <a:lstStyle/>
          <a:p>
            <a:r>
              <a:rPr lang="en-US" sz="1600"/>
              <a:t>So say we take some sample measurements.  We’d like to be able to estimate the parameters m and b.  Non-biased variables whose expectations give us m and b are obtained by forming the sum of the squared errors about the fit,</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4"/>
          <a:stretch>
            <a:fillRect/>
          </a:stretch>
        </p:blipFill>
        <p:spPr>
          <a:xfrm>
            <a:off x="9260439" y="1626784"/>
            <a:ext cx="1958340" cy="2057400"/>
          </a:xfrm>
          <a:prstGeom prst="rect">
            <a:avLst/>
          </a:prstGeom>
        </p:spPr>
      </p:pic>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extLst>
              <p:ext uri="{D42A27DB-BD31-4B8C-83A1-F6EECF244321}">
                <p14:modId xmlns:p14="http://schemas.microsoft.com/office/powerpoint/2010/main" val="3909590160"/>
              </p:ext>
            </p:extLst>
          </p:nvPr>
        </p:nvGraphicFramePr>
        <p:xfrm>
          <a:off x="474561" y="3058653"/>
          <a:ext cx="1733242" cy="625531"/>
        </p:xfrm>
        <a:graphic>
          <a:graphicData uri="http://schemas.openxmlformats.org/presentationml/2006/ole">
            <mc:AlternateContent xmlns:mc="http://schemas.openxmlformats.org/markup-compatibility/2006">
              <mc:Choice xmlns:v="urn:schemas-microsoft-com:vml" Requires="v">
                <p:oleObj name="Equation" r:id="rId5" imgW="1266254" imgH="457855" progId="Equation.DSMT4">
                  <p:embed/>
                </p:oleObj>
              </mc:Choice>
              <mc:Fallback>
                <p:oleObj name="Equation" r:id="rId5" imgW="1266254" imgH="457855" progId="Equation.DSMT4">
                  <p:embed/>
                  <p:pic>
                    <p:nvPicPr>
                      <p:cNvPr id="0" name=""/>
                      <p:cNvPicPr/>
                      <p:nvPr/>
                    </p:nvPicPr>
                    <p:blipFill>
                      <a:blip r:embed="rId6"/>
                      <a:stretch>
                        <a:fillRect/>
                      </a:stretch>
                    </p:blipFill>
                    <p:spPr>
                      <a:xfrm>
                        <a:off x="474561" y="3058653"/>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3827423"/>
            <a:ext cx="3845204"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extLst>
              <p:ext uri="{D42A27DB-BD31-4B8C-83A1-F6EECF244321}">
                <p14:modId xmlns:p14="http://schemas.microsoft.com/office/powerpoint/2010/main" val="498275069"/>
              </p:ext>
            </p:extLst>
          </p:nvPr>
        </p:nvGraphicFramePr>
        <p:xfrm>
          <a:off x="494496" y="4288078"/>
          <a:ext cx="1211683" cy="864001"/>
        </p:xfrm>
        <a:graphic>
          <a:graphicData uri="http://schemas.openxmlformats.org/presentationml/2006/ole">
            <mc:AlternateContent xmlns:mc="http://schemas.openxmlformats.org/markup-compatibility/2006">
              <mc:Choice xmlns:v="urn:schemas-microsoft-com:vml" Requires="v">
                <p:oleObj name="Equation" r:id="rId7" imgW="923332" imgH="658302" progId="Equation.DSMT4">
                  <p:embed/>
                </p:oleObj>
              </mc:Choice>
              <mc:Fallback>
                <p:oleObj name="Equation" r:id="rId7" imgW="923332" imgH="658302" progId="Equation.DSMT4">
                  <p:embed/>
                  <p:pic>
                    <p:nvPicPr>
                      <p:cNvPr id="0" name=""/>
                      <p:cNvPicPr/>
                      <p:nvPr/>
                    </p:nvPicPr>
                    <p:blipFill>
                      <a:blip r:embed="rId8"/>
                      <a:stretch>
                        <a:fillRect/>
                      </a:stretch>
                    </p:blipFill>
                    <p:spPr>
                      <a:xfrm>
                        <a:off x="494496" y="4288078"/>
                        <a:ext cx="1211683" cy="86400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extLst>
              <p:ext uri="{D42A27DB-BD31-4B8C-83A1-F6EECF244321}">
                <p14:modId xmlns:p14="http://schemas.microsoft.com/office/powerpoint/2010/main" val="234171953"/>
              </p:ext>
            </p:extLst>
          </p:nvPr>
        </p:nvGraphicFramePr>
        <p:xfrm>
          <a:off x="3803405" y="4130435"/>
          <a:ext cx="2727325" cy="1216025"/>
        </p:xfrm>
        <a:graphic>
          <a:graphicData uri="http://schemas.openxmlformats.org/presentationml/2006/ole">
            <mc:AlternateContent xmlns:mc="http://schemas.openxmlformats.org/markup-compatibility/2006">
              <mc:Choice xmlns:v="urn:schemas-microsoft-com:vml" Requires="v">
                <p:oleObj name="Equation" r:id="rId9" imgW="2108160" imgH="939600" progId="Equation.DSMT4">
                  <p:embed/>
                </p:oleObj>
              </mc:Choice>
              <mc:Fallback>
                <p:oleObj name="Equation" r:id="rId9" imgW="2108160" imgH="939600" progId="Equation.DSMT4">
                  <p:embed/>
                  <p:pic>
                    <p:nvPicPr>
                      <p:cNvPr id="0" name=""/>
                      <p:cNvPicPr/>
                      <p:nvPr/>
                    </p:nvPicPr>
                    <p:blipFill>
                      <a:blip r:embed="rId10"/>
                      <a:stretch>
                        <a:fillRect/>
                      </a:stretch>
                    </p:blipFill>
                    <p:spPr>
                      <a:xfrm>
                        <a:off x="3803405" y="4130435"/>
                        <a:ext cx="2727325" cy="12160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1981482" y="4288078"/>
            <a:ext cx="1708840" cy="830997"/>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extLst>
              <p:ext uri="{D42A27DB-BD31-4B8C-83A1-F6EECF244321}">
                <p14:modId xmlns:p14="http://schemas.microsoft.com/office/powerpoint/2010/main" val="3083138498"/>
              </p:ext>
            </p:extLst>
          </p:nvPr>
        </p:nvGraphicFramePr>
        <p:xfrm>
          <a:off x="4644207" y="3114086"/>
          <a:ext cx="905215" cy="533430"/>
        </p:xfrm>
        <a:graphic>
          <a:graphicData uri="http://schemas.openxmlformats.org/presentationml/2006/ole">
            <mc:AlternateContent xmlns:mc="http://schemas.openxmlformats.org/markup-compatibility/2006">
              <mc:Choice xmlns:v="urn:schemas-microsoft-com:vml" Requires="v">
                <p:oleObj name="Equation" r:id="rId11" imgW="711000" imgH="419040" progId="Equation.DSMT4">
                  <p:embed/>
                </p:oleObj>
              </mc:Choice>
              <mc:Fallback>
                <p:oleObj name="Equation" r:id="rId11" imgW="711000" imgH="419040" progId="Equation.DSMT4">
                  <p:embed/>
                  <p:pic>
                    <p:nvPicPr>
                      <p:cNvPr id="0" name=""/>
                      <p:cNvPicPr/>
                      <p:nvPr/>
                    </p:nvPicPr>
                    <p:blipFill>
                      <a:blip r:embed="rId12"/>
                      <a:stretch>
                        <a:fillRect/>
                      </a:stretch>
                    </p:blipFill>
                    <p:spPr>
                      <a:xfrm>
                        <a:off x="4644207" y="3114086"/>
                        <a:ext cx="905215" cy="53343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5B8F8A91-853A-1CC3-2D59-BFBF54F7DE11}"/>
                  </a:ext>
                </a:extLst>
              </p14:cNvPr>
              <p14:cNvContentPartPr/>
              <p14:nvPr/>
            </p14:nvContentPartPr>
            <p14:xfrm>
              <a:off x="5167068" y="3760354"/>
              <a:ext cx="1179000" cy="245520"/>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4"/>
              <a:stretch>
                <a:fillRect/>
              </a:stretch>
            </p:blipFill>
            <p:spPr>
              <a:xfrm>
                <a:off x="5158428" y="3751354"/>
                <a:ext cx="1196640" cy="263160"/>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5862507" y="3121384"/>
            <a:ext cx="1612493" cy="523220"/>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extLst>
              <p:ext uri="{D42A27DB-BD31-4B8C-83A1-F6EECF244321}">
                <p14:modId xmlns:p14="http://schemas.microsoft.com/office/powerpoint/2010/main" val="4064587628"/>
              </p:ext>
            </p:extLst>
          </p:nvPr>
        </p:nvGraphicFramePr>
        <p:xfrm>
          <a:off x="494496" y="5624513"/>
          <a:ext cx="3479800" cy="1066800"/>
        </p:xfrm>
        <a:graphic>
          <a:graphicData uri="http://schemas.openxmlformats.org/presentationml/2006/ole">
            <mc:AlternateContent xmlns:mc="http://schemas.openxmlformats.org/markup-compatibility/2006">
              <mc:Choice xmlns:v="urn:schemas-microsoft-com:vml" Requires="v">
                <p:oleObj name="Equation" r:id="rId15" imgW="3479760" imgH="1066680" progId="Equation.DSMT4">
                  <p:embed/>
                </p:oleObj>
              </mc:Choice>
              <mc:Fallback>
                <p:oleObj name="Equation" r:id="rId15" imgW="3479760" imgH="1066680" progId="Equation.DSMT4">
                  <p:embed/>
                  <p:pic>
                    <p:nvPicPr>
                      <p:cNvPr id="0" name=""/>
                      <p:cNvPicPr/>
                      <p:nvPr/>
                    </p:nvPicPr>
                    <p:blipFill>
                      <a:blip r:embed="rId16"/>
                      <a:stretch>
                        <a:fillRect/>
                      </a:stretch>
                    </p:blipFill>
                    <p:spPr>
                      <a:xfrm>
                        <a:off x="494496" y="5624513"/>
                        <a:ext cx="3479800" cy="1066800"/>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extLst>
              <p:ext uri="{D42A27DB-BD31-4B8C-83A1-F6EECF244321}">
                <p14:modId xmlns:p14="http://schemas.microsoft.com/office/powerpoint/2010/main" val="2043799983"/>
              </p:ext>
            </p:extLst>
          </p:nvPr>
        </p:nvGraphicFramePr>
        <p:xfrm>
          <a:off x="6219332" y="5624513"/>
          <a:ext cx="3352800" cy="1041400"/>
        </p:xfrm>
        <a:graphic>
          <a:graphicData uri="http://schemas.openxmlformats.org/presentationml/2006/ole">
            <mc:AlternateContent xmlns:mc="http://schemas.openxmlformats.org/markup-compatibility/2006">
              <mc:Choice xmlns:v="urn:schemas-microsoft-com:vml" Requires="v">
                <p:oleObj name="Equation" r:id="rId17" imgW="3352680" imgH="1041120" progId="Equation.DSMT4">
                  <p:embed/>
                </p:oleObj>
              </mc:Choice>
              <mc:Fallback>
                <p:oleObj name="Equation" r:id="rId17" imgW="3352680" imgH="1041120" progId="Equation.DSMT4">
                  <p:embed/>
                  <p:pic>
                    <p:nvPicPr>
                      <p:cNvPr id="0" name=""/>
                      <p:cNvPicPr/>
                      <p:nvPr/>
                    </p:nvPicPr>
                    <p:blipFill>
                      <a:blip r:embed="rId18"/>
                      <a:stretch>
                        <a:fillRect/>
                      </a:stretch>
                    </p:blipFill>
                    <p:spPr>
                      <a:xfrm>
                        <a:off x="6219332" y="5624513"/>
                        <a:ext cx="3352800" cy="1041400"/>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701164"/>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578052"/>
            <a:ext cx="1891774" cy="830997"/>
          </a:xfrm>
          <a:prstGeom prst="rect">
            <a:avLst/>
          </a:prstGeom>
          <a:noFill/>
        </p:spPr>
        <p:txBody>
          <a:bodyPr wrap="square" rtlCol="0">
            <a:spAutoFit/>
          </a:bodyPr>
          <a:lstStyle/>
          <a:p>
            <a:r>
              <a:rPr lang="en-US" sz="1600"/>
              <a:t>follows a Student’s T distribution with n-2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7187381" y="4975123"/>
            <a:ext cx="4267200" cy="523220"/>
          </a:xfrm>
          <a:prstGeom prst="rect">
            <a:avLst/>
          </a:prstGeom>
          <a:noFill/>
        </p:spPr>
        <p:txBody>
          <a:bodyPr wrap="square" rtlCol="0">
            <a:spAutoFit/>
          </a:bodyPr>
          <a:lstStyle/>
          <a:p>
            <a:r>
              <a:rPr lang="en-US" sz="1400"/>
              <a:t>can form confidence intervals for the m and b estimates using these boxed distributions.</a:t>
            </a:r>
          </a:p>
        </p:txBody>
      </p:sp>
    </p:spTree>
    <p:extLst>
      <p:ext uri="{BB962C8B-B14F-4D97-AF65-F5344CB8AC3E}">
        <p14:creationId xmlns:p14="http://schemas.microsoft.com/office/powerpoint/2010/main" val="252901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908412"/>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106992" y="133014"/>
            <a:ext cx="5525730" cy="584775"/>
          </a:xfrm>
          <a:prstGeom prst="rect">
            <a:avLst/>
          </a:prstGeom>
          <a:noFill/>
        </p:spPr>
        <p:txBody>
          <a:bodyPr wrap="square" rtlCol="0">
            <a:spAutoFit/>
          </a:bodyPr>
          <a:lstStyle/>
          <a:p>
            <a:r>
              <a:rPr lang="en-US" sz="3200" b="1" u="sng">
                <a:solidFill>
                  <a:srgbClr val="FF0000"/>
                </a:solidFill>
              </a:rPr>
              <a:t>Linear Regression (univariable)</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2"/>
          <a:stretch>
            <a:fillRect/>
          </a:stretch>
        </p:blipFill>
        <p:spPr>
          <a:xfrm>
            <a:off x="9204126" y="1522412"/>
            <a:ext cx="1958340" cy="2057400"/>
          </a:xfrm>
          <a:prstGeom prst="rect">
            <a:avLst/>
          </a:prstGeom>
        </p:spPr>
      </p:pic>
      <p:sp>
        <p:nvSpPr>
          <p:cNvPr id="20" name="TextBox 19">
            <a:extLst>
              <a:ext uri="{FF2B5EF4-FFF2-40B4-BE49-F238E27FC236}">
                <a16:creationId xmlns:a16="http://schemas.microsoft.com/office/drawing/2014/main" id="{C5729F49-1DF3-FCC6-8DAB-424984EB7790}"/>
              </a:ext>
            </a:extLst>
          </p:cNvPr>
          <p:cNvSpPr txBox="1"/>
          <p:nvPr/>
        </p:nvSpPr>
        <p:spPr>
          <a:xfrm>
            <a:off x="388045" y="1225623"/>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extLst>
              <p:ext uri="{D42A27DB-BD31-4B8C-83A1-F6EECF244321}">
                <p14:modId xmlns:p14="http://schemas.microsoft.com/office/powerpoint/2010/main" val="2991850254"/>
              </p:ext>
            </p:extLst>
          </p:nvPr>
        </p:nvGraphicFramePr>
        <p:xfrm>
          <a:off x="484546" y="1666606"/>
          <a:ext cx="2702658" cy="1135588"/>
        </p:xfrm>
        <a:graphic>
          <a:graphicData uri="http://schemas.openxmlformats.org/presentationml/2006/ole">
            <mc:AlternateContent xmlns:mc="http://schemas.openxmlformats.org/markup-compatibility/2006">
              <mc:Choice xmlns:v="urn:schemas-microsoft-com:vml" Requires="v">
                <p:oleObj name="Equation" r:id="rId3" imgW="1999234" imgH="839282" progId="Equation.DSMT4">
                  <p:embed/>
                </p:oleObj>
              </mc:Choice>
              <mc:Fallback>
                <p:oleObj name="Equation" r:id="rId3" imgW="1999234" imgH="839282" progId="Equation.DSMT4">
                  <p:embed/>
                  <p:pic>
                    <p:nvPicPr>
                      <p:cNvPr id="0" name=""/>
                      <p:cNvPicPr/>
                      <p:nvPr/>
                    </p:nvPicPr>
                    <p:blipFill>
                      <a:blip r:embed="rId4"/>
                      <a:stretch>
                        <a:fillRect/>
                      </a:stretch>
                    </p:blipFill>
                    <p:spPr>
                      <a:xfrm>
                        <a:off x="484546" y="1666606"/>
                        <a:ext cx="2702658" cy="113558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CA31D2B0-AC37-258E-AF06-7CDE30397AFE}"/>
              </a:ext>
            </a:extLst>
          </p:cNvPr>
          <p:cNvSpPr txBox="1"/>
          <p:nvPr/>
        </p:nvSpPr>
        <p:spPr>
          <a:xfrm>
            <a:off x="388045" y="2965502"/>
            <a:ext cx="7163129" cy="338554"/>
          </a:xfrm>
          <a:prstGeom prst="rect">
            <a:avLst/>
          </a:prstGeom>
          <a:noFill/>
        </p:spPr>
        <p:txBody>
          <a:bodyPr wrap="square" rtlCol="0">
            <a:spAutoFit/>
          </a:bodyPr>
          <a:lstStyle/>
          <a:p>
            <a:r>
              <a:rPr lang="en-US" sz="1600"/>
              <a:t>Can show that R is actually the Correlation between coordinates x</a:t>
            </a:r>
            <a:r>
              <a:rPr lang="en-US" sz="1600" baseline="-25000"/>
              <a:t>i</a:t>
            </a:r>
            <a:r>
              <a:rPr lang="en-US" sz="1600"/>
              <a:t> and y</a:t>
            </a:r>
            <a:r>
              <a:rPr lang="en-US" sz="1600" baseline="-25000"/>
              <a:t>i</a:t>
            </a:r>
            <a:r>
              <a:rPr lang="en-US" sz="1600"/>
              <a:t>,</a:t>
            </a:r>
          </a:p>
        </p:txBody>
      </p:sp>
      <p:graphicFrame>
        <p:nvGraphicFramePr>
          <p:cNvPr id="23" name="Object 22">
            <a:extLst>
              <a:ext uri="{FF2B5EF4-FFF2-40B4-BE49-F238E27FC236}">
                <a16:creationId xmlns:a16="http://schemas.microsoft.com/office/drawing/2014/main" id="{9CDC22C1-F222-D8C7-EFE9-DC9AE8C32217}"/>
              </a:ext>
            </a:extLst>
          </p:cNvPr>
          <p:cNvGraphicFramePr>
            <a:graphicFrameLocks noChangeAspect="1"/>
          </p:cNvGraphicFramePr>
          <p:nvPr>
            <p:extLst>
              <p:ext uri="{D42A27DB-BD31-4B8C-83A1-F6EECF244321}">
                <p14:modId xmlns:p14="http://schemas.microsoft.com/office/powerpoint/2010/main" val="170230065"/>
              </p:ext>
            </p:extLst>
          </p:nvPr>
        </p:nvGraphicFramePr>
        <p:xfrm>
          <a:off x="484546" y="3429000"/>
          <a:ext cx="1958340" cy="670304"/>
        </p:xfrm>
        <a:graphic>
          <a:graphicData uri="http://schemas.openxmlformats.org/presentationml/2006/ole">
            <mc:AlternateContent xmlns:mc="http://schemas.openxmlformats.org/markup-compatibility/2006">
              <mc:Choice xmlns:v="urn:schemas-microsoft-com:vml" Requires="v">
                <p:oleObj name="Equation" r:id="rId5" imgW="1418463" imgH="486336" progId="Equation.DSMT4">
                  <p:embed/>
                </p:oleObj>
              </mc:Choice>
              <mc:Fallback>
                <p:oleObj name="Equation" r:id="rId5" imgW="1418463" imgH="486336" progId="Equation.DSMT4">
                  <p:embed/>
                  <p:pic>
                    <p:nvPicPr>
                      <p:cNvPr id="0" name=""/>
                      <p:cNvPicPr/>
                      <p:nvPr/>
                    </p:nvPicPr>
                    <p:blipFill>
                      <a:blip r:embed="rId6"/>
                      <a:stretch>
                        <a:fillRect/>
                      </a:stretch>
                    </p:blipFill>
                    <p:spPr>
                      <a:xfrm>
                        <a:off x="484546" y="3429000"/>
                        <a:ext cx="1958340" cy="670304"/>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06F13D3B-0FFF-B43C-3EA4-C9147BD83310}"/>
              </a:ext>
            </a:extLst>
          </p:cNvPr>
          <p:cNvSpPr txBox="1"/>
          <p:nvPr/>
        </p:nvSpPr>
        <p:spPr>
          <a:xfrm>
            <a:off x="388045" y="4224248"/>
            <a:ext cx="8460987" cy="338554"/>
          </a:xfrm>
          <a:prstGeom prst="rect">
            <a:avLst/>
          </a:prstGeom>
          <a:noFill/>
        </p:spPr>
        <p:txBody>
          <a:bodyPr wrap="square" rtlCol="0">
            <a:spAutoFit/>
          </a:bodyPr>
          <a:lstStyle/>
          <a:p>
            <a:r>
              <a:rPr lang="en-US" sz="1600"/>
              <a:t>Assuming the Null Hypothesis, that the true fit parameter of the slope m = 0, the following statistic,</a:t>
            </a:r>
          </a:p>
        </p:txBody>
      </p:sp>
      <p:graphicFrame>
        <p:nvGraphicFramePr>
          <p:cNvPr id="25" name="Object 24">
            <a:extLst>
              <a:ext uri="{FF2B5EF4-FFF2-40B4-BE49-F238E27FC236}">
                <a16:creationId xmlns:a16="http://schemas.microsoft.com/office/drawing/2014/main" id="{6B5F0DF6-4336-1FE5-4D6D-C6B8E9F58A4D}"/>
              </a:ext>
            </a:extLst>
          </p:cNvPr>
          <p:cNvGraphicFramePr>
            <a:graphicFrameLocks noChangeAspect="1"/>
          </p:cNvGraphicFramePr>
          <p:nvPr>
            <p:extLst>
              <p:ext uri="{D42A27DB-BD31-4B8C-83A1-F6EECF244321}">
                <p14:modId xmlns:p14="http://schemas.microsoft.com/office/powerpoint/2010/main" val="656533452"/>
              </p:ext>
            </p:extLst>
          </p:nvPr>
        </p:nvGraphicFramePr>
        <p:xfrm>
          <a:off x="547688" y="4860925"/>
          <a:ext cx="2355850" cy="661988"/>
        </p:xfrm>
        <a:graphic>
          <a:graphicData uri="http://schemas.openxmlformats.org/presentationml/2006/ole">
            <mc:AlternateContent xmlns:mc="http://schemas.openxmlformats.org/markup-compatibility/2006">
              <mc:Choice xmlns:v="urn:schemas-microsoft-com:vml" Requires="v">
                <p:oleObj name="Equation" r:id="rId7" imgW="1714320" imgH="482400" progId="Equation.DSMT4">
                  <p:embed/>
                </p:oleObj>
              </mc:Choice>
              <mc:Fallback>
                <p:oleObj name="Equation" r:id="rId7" imgW="1714320" imgH="482400" progId="Equation.DSMT4">
                  <p:embed/>
                  <p:pic>
                    <p:nvPicPr>
                      <p:cNvPr id="0" name=""/>
                      <p:cNvPicPr/>
                      <p:nvPr/>
                    </p:nvPicPr>
                    <p:blipFill>
                      <a:blip r:embed="rId8"/>
                      <a:stretch>
                        <a:fillRect/>
                      </a:stretch>
                    </p:blipFill>
                    <p:spPr>
                      <a:xfrm>
                        <a:off x="547688" y="4860925"/>
                        <a:ext cx="2355850" cy="661988"/>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1F48CB5D-82F9-C80E-390A-BE59D65C346B}"/>
              </a:ext>
            </a:extLst>
          </p:cNvPr>
          <p:cNvSpPr txBox="1"/>
          <p:nvPr/>
        </p:nvSpPr>
        <p:spPr>
          <a:xfrm>
            <a:off x="434583" y="5652381"/>
            <a:ext cx="4400266" cy="1077218"/>
          </a:xfrm>
          <a:prstGeom prst="rect">
            <a:avLst/>
          </a:prstGeom>
          <a:noFill/>
        </p:spPr>
        <p:txBody>
          <a:bodyPr wrap="square" rtlCol="0">
            <a:spAutoFit/>
          </a:bodyPr>
          <a:lstStyle/>
          <a:p>
            <a:r>
              <a:rPr lang="en-US" sz="1600"/>
              <a:t>follows an F-distribution with f-1 = 2-1 = 1, and n-2 d.o.f.  Can use this to determine a p-value for a Hypothesis test of whether there really is a m </a:t>
            </a:r>
            <a:r>
              <a:rPr lang="en-US" sz="1600">
                <a:latin typeface="Calibri" panose="020F0502020204030204" pitchFamily="34" charset="0"/>
                <a:cs typeface="Calibri" panose="020F0502020204030204" pitchFamily="34" charset="0"/>
              </a:rPr>
              <a:t>≠ 0 relationship in the data.</a:t>
            </a:r>
            <a:endParaRPr lang="en-US" sz="1600"/>
          </a:p>
        </p:txBody>
      </p:sp>
      <p:graphicFrame>
        <p:nvGraphicFramePr>
          <p:cNvPr id="27" name="Object 26">
            <a:extLst>
              <a:ext uri="{FF2B5EF4-FFF2-40B4-BE49-F238E27FC236}">
                <a16:creationId xmlns:a16="http://schemas.microsoft.com/office/drawing/2014/main" id="{204F1C2E-E97B-DD95-F961-B7B9AEC810B5}"/>
              </a:ext>
            </a:extLst>
          </p:cNvPr>
          <p:cNvGraphicFramePr>
            <a:graphicFrameLocks noChangeAspect="1"/>
          </p:cNvGraphicFramePr>
          <p:nvPr>
            <p:extLst>
              <p:ext uri="{D42A27DB-BD31-4B8C-83A1-F6EECF244321}">
                <p14:modId xmlns:p14="http://schemas.microsoft.com/office/powerpoint/2010/main" val="3390264267"/>
              </p:ext>
            </p:extLst>
          </p:nvPr>
        </p:nvGraphicFramePr>
        <p:xfrm>
          <a:off x="5421262" y="5580398"/>
          <a:ext cx="5122863" cy="1144588"/>
        </p:xfrm>
        <a:graphic>
          <a:graphicData uri="http://schemas.openxmlformats.org/presentationml/2006/ole">
            <mc:AlternateContent xmlns:mc="http://schemas.openxmlformats.org/markup-compatibility/2006">
              <mc:Choice xmlns:v="urn:schemas-microsoft-com:vml" Requires="v">
                <p:oleObj name="Equation" r:id="rId9" imgW="4038480" imgH="901440" progId="Equation.DSMT4">
                  <p:embed/>
                </p:oleObj>
              </mc:Choice>
              <mc:Fallback>
                <p:oleObj name="Equation" r:id="rId9" imgW="4038480" imgH="901440" progId="Equation.DSMT4">
                  <p:embed/>
                  <p:pic>
                    <p:nvPicPr>
                      <p:cNvPr id="0" name=""/>
                      <p:cNvPicPr/>
                      <p:nvPr/>
                    </p:nvPicPr>
                    <p:blipFill>
                      <a:blip r:embed="rId10"/>
                      <a:stretch>
                        <a:fillRect/>
                      </a:stretch>
                    </p:blipFill>
                    <p:spPr>
                      <a:xfrm>
                        <a:off x="5421262" y="5580398"/>
                        <a:ext cx="5122863"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33565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830997"/>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variables x</a:t>
            </a:r>
            <a:r>
              <a:rPr lang="en-US" sz="1600" baseline="-25000"/>
              <a:t>ji</a:t>
            </a:r>
            <a:r>
              <a:rPr lang="en-US" sz="1600"/>
              <a:t> (all contained in matrix X).  By ‘linear’ we mean ‘linear’ w/r to the fitting parameters (all contained in column matrix </a:t>
            </a:r>
            <a:r>
              <a:rPr lang="en-US" sz="1600" b="1"/>
              <a:t>v</a:t>
            </a:r>
            <a:r>
              <a:rPr lang="en-US" sz="1600"/>
              <a:t>).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49677" y="133014"/>
            <a:ext cx="5869858" cy="584775"/>
          </a:xfrm>
          <a:prstGeom prst="rect">
            <a:avLst/>
          </a:prstGeom>
          <a:noFill/>
        </p:spPr>
        <p:txBody>
          <a:bodyPr wrap="square" rtlCol="0">
            <a:spAutoFit/>
          </a:bodyPr>
          <a:lstStyle/>
          <a:p>
            <a:r>
              <a:rPr lang="en-US" sz="3200" b="1" u="sng">
                <a:solidFill>
                  <a:srgbClr val="FF0000"/>
                </a:solidFill>
              </a:rPr>
              <a:t>Linear Regression (multivariable)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4069953006"/>
              </p:ext>
            </p:extLst>
          </p:nvPr>
        </p:nvGraphicFramePr>
        <p:xfrm>
          <a:off x="474561" y="1918513"/>
          <a:ext cx="3243263" cy="315913"/>
        </p:xfrm>
        <a:graphic>
          <a:graphicData uri="http://schemas.openxmlformats.org/presentationml/2006/ole">
            <mc:AlternateContent xmlns:mc="http://schemas.openxmlformats.org/markup-compatibility/2006">
              <mc:Choice xmlns:v="urn:schemas-microsoft-com:vml" Requires="v">
                <p:oleObj name="Equation" r:id="rId2" imgW="1828800" imgH="177480" progId="Equation.DSMT4">
                  <p:embed/>
                </p:oleObj>
              </mc:Choice>
              <mc:Fallback>
                <p:oleObj name="Equation" r:id="rId2" imgW="1828800" imgH="177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74561" y="1918513"/>
                        <a:ext cx="3243263" cy="315913"/>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90947"/>
            <a:ext cx="8559310"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4"/>
          <a:stretch>
            <a:fillRect/>
          </a:stretch>
        </p:blipFill>
        <p:spPr>
          <a:xfrm>
            <a:off x="9424649" y="1833724"/>
            <a:ext cx="1958340" cy="2057400"/>
          </a:xfrm>
          <a:prstGeom prst="rect">
            <a:avLst/>
          </a:prstGeom>
        </p:spPr>
      </p:pic>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extLst>
              <p:ext uri="{D42A27DB-BD31-4B8C-83A1-F6EECF244321}">
                <p14:modId xmlns:p14="http://schemas.microsoft.com/office/powerpoint/2010/main" val="1469961032"/>
              </p:ext>
            </p:extLst>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5" imgW="1266254" imgH="457855" progId="Equation.DSMT4">
                  <p:embed/>
                </p:oleObj>
              </mc:Choice>
              <mc:Fallback>
                <p:oleObj name="Equation" r:id="rId5"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6"/>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extLst>
              <p:ext uri="{D42A27DB-BD31-4B8C-83A1-F6EECF244321}">
                <p14:modId xmlns:p14="http://schemas.microsoft.com/office/powerpoint/2010/main" val="1543424320"/>
              </p:ext>
            </p:extLst>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7" imgW="1168200" imgH="228600" progId="Equation.DSMT4">
                  <p:embed/>
                </p:oleObj>
              </mc:Choice>
              <mc:Fallback>
                <p:oleObj name="Equation" r:id="rId7"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8"/>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extLst>
              <p:ext uri="{D42A27DB-BD31-4B8C-83A1-F6EECF244321}">
                <p14:modId xmlns:p14="http://schemas.microsoft.com/office/powerpoint/2010/main" val="676031337"/>
              </p:ext>
            </p:extLst>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9" imgW="1180800" imgH="507960" progId="Equation.DSMT4">
                  <p:embed/>
                </p:oleObj>
              </mc:Choice>
              <mc:Fallback>
                <p:oleObj name="Equation" r:id="rId9"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10"/>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extLst>
              <p:ext uri="{D42A27DB-BD31-4B8C-83A1-F6EECF244321}">
                <p14:modId xmlns:p14="http://schemas.microsoft.com/office/powerpoint/2010/main" val="3457365006"/>
              </p:ext>
            </p:extLst>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1" imgW="711000" imgH="457200" progId="Equation.DSMT4">
                  <p:embed/>
                </p:oleObj>
              </mc:Choice>
              <mc:Fallback>
                <p:oleObj name="Equation" r:id="rId11"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2"/>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4"/>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extLst>
              <p:ext uri="{D42A27DB-BD31-4B8C-83A1-F6EECF244321}">
                <p14:modId xmlns:p14="http://schemas.microsoft.com/office/powerpoint/2010/main" val="3642263349"/>
              </p:ext>
            </p:extLst>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5" imgW="2717640" imgH="545760" progId="Equation.DSMT4">
                  <p:embed/>
                </p:oleObj>
              </mc:Choice>
              <mc:Fallback>
                <p:oleObj name="Equation" r:id="rId15"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6"/>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extLst>
              <p:ext uri="{D42A27DB-BD31-4B8C-83A1-F6EECF244321}">
                <p14:modId xmlns:p14="http://schemas.microsoft.com/office/powerpoint/2010/main" val="2693204565"/>
              </p:ext>
            </p:extLst>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7" imgW="2616120" imgH="558720" progId="Equation.DSMT4">
                  <p:embed/>
                </p:oleObj>
              </mc:Choice>
              <mc:Fallback>
                <p:oleObj name="Equation" r:id="rId17"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8"/>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n-2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spTree>
    <p:extLst>
      <p:ext uri="{BB962C8B-B14F-4D97-AF65-F5344CB8AC3E}">
        <p14:creationId xmlns:p14="http://schemas.microsoft.com/office/powerpoint/2010/main" val="51848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20998" y="133014"/>
            <a:ext cx="5800214" cy="584775"/>
          </a:xfrm>
          <a:prstGeom prst="rect">
            <a:avLst/>
          </a:prstGeom>
          <a:noFill/>
        </p:spPr>
        <p:txBody>
          <a:bodyPr wrap="square" rtlCol="0">
            <a:spAutoFit/>
          </a:bodyPr>
          <a:lstStyle/>
          <a:p>
            <a:r>
              <a:rPr lang="en-US" sz="3200" b="1" u="sng">
                <a:solidFill>
                  <a:srgbClr val="FF0000"/>
                </a:solidFill>
              </a:rPr>
              <a:t>Linear Regression (multivariable)</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2"/>
          <a:stretch>
            <a:fillRect/>
          </a:stretch>
        </p:blipFill>
        <p:spPr>
          <a:xfrm>
            <a:off x="9204126" y="1748555"/>
            <a:ext cx="1958340" cy="2057400"/>
          </a:xfrm>
          <a:prstGeom prst="rect">
            <a:avLst/>
          </a:prstGeom>
        </p:spPr>
      </p:pic>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extLst>
              <p:ext uri="{D42A27DB-BD31-4B8C-83A1-F6EECF244321}">
                <p14:modId xmlns:p14="http://schemas.microsoft.com/office/powerpoint/2010/main" val="1805484935"/>
              </p:ext>
            </p:extLst>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3" imgW="1999234" imgH="839282" progId="Equation.DSMT4">
                  <p:embed/>
                </p:oleObj>
              </mc:Choice>
              <mc:Fallback>
                <p:oleObj name="Equation" r:id="rId3"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4"/>
                      <a:stretch>
                        <a:fillRect/>
                      </a:stretch>
                    </p:blipFill>
                    <p:spPr>
                      <a:xfrm>
                        <a:off x="514043" y="1903198"/>
                        <a:ext cx="2702658" cy="1135588"/>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06F13D3B-0FFF-B43C-3EA4-C9147BD83310}"/>
              </a:ext>
            </a:extLst>
          </p:cNvPr>
          <p:cNvSpPr txBox="1"/>
          <p:nvPr/>
        </p:nvSpPr>
        <p:spPr>
          <a:xfrm>
            <a:off x="402405" y="3242319"/>
            <a:ext cx="8460987" cy="830997"/>
          </a:xfrm>
          <a:prstGeom prst="rect">
            <a:avLst/>
          </a:prstGeom>
          <a:noFill/>
        </p:spPr>
        <p:txBody>
          <a:bodyPr wrap="square" rtlCol="0">
            <a:spAutoFit/>
          </a:bodyPr>
          <a:lstStyle/>
          <a:p>
            <a:r>
              <a:rPr lang="en-US" sz="1600"/>
              <a:t>We can test the fit vs. the Null hypothesis of just fitting the mean, like before.  But we can do a more general null hypothesis.  Suppose a fit with parameters f</a:t>
            </a:r>
            <a:r>
              <a:rPr lang="en-US" sz="1600" baseline="-25000"/>
              <a:t>0</a:t>
            </a:r>
            <a:r>
              <a:rPr lang="en-US" sz="1600"/>
              <a:t> is true.  Then we can work out a probability distribution for a Z-parameter with f &gt; f</a:t>
            </a:r>
            <a:r>
              <a:rPr lang="en-US" sz="1600" baseline="-25000"/>
              <a:t>0</a:t>
            </a:r>
            <a:r>
              <a:rPr lang="en-US" sz="1600"/>
              <a:t> fit parameters. </a:t>
            </a:r>
          </a:p>
        </p:txBody>
      </p:sp>
      <p:graphicFrame>
        <p:nvGraphicFramePr>
          <p:cNvPr id="25" name="Object 24">
            <a:extLst>
              <a:ext uri="{FF2B5EF4-FFF2-40B4-BE49-F238E27FC236}">
                <a16:creationId xmlns:a16="http://schemas.microsoft.com/office/drawing/2014/main" id="{6B5F0DF6-4336-1FE5-4D6D-C6B8E9F58A4D}"/>
              </a:ext>
            </a:extLst>
          </p:cNvPr>
          <p:cNvGraphicFramePr>
            <a:graphicFrameLocks noChangeAspect="1"/>
          </p:cNvGraphicFramePr>
          <p:nvPr>
            <p:extLst>
              <p:ext uri="{D42A27DB-BD31-4B8C-83A1-F6EECF244321}">
                <p14:modId xmlns:p14="http://schemas.microsoft.com/office/powerpoint/2010/main" val="3542408216"/>
              </p:ext>
            </p:extLst>
          </p:nvPr>
        </p:nvGraphicFramePr>
        <p:xfrm>
          <a:off x="434975" y="4297363"/>
          <a:ext cx="2582863" cy="661987"/>
        </p:xfrm>
        <a:graphic>
          <a:graphicData uri="http://schemas.openxmlformats.org/presentationml/2006/ole">
            <mc:AlternateContent xmlns:mc="http://schemas.openxmlformats.org/markup-compatibility/2006">
              <mc:Choice xmlns:v="urn:schemas-microsoft-com:vml" Requires="v">
                <p:oleObj name="Equation" r:id="rId5" imgW="1879560" imgH="482400" progId="Equation.DSMT4">
                  <p:embed/>
                </p:oleObj>
              </mc:Choice>
              <mc:Fallback>
                <p:oleObj name="Equation" r:id="rId5" imgW="1879560" imgH="482400" progId="Equation.DSMT4">
                  <p:embed/>
                  <p:pic>
                    <p:nvPicPr>
                      <p:cNvPr id="25" name="Object 24">
                        <a:extLst>
                          <a:ext uri="{FF2B5EF4-FFF2-40B4-BE49-F238E27FC236}">
                            <a16:creationId xmlns:a16="http://schemas.microsoft.com/office/drawing/2014/main" id="{6B5F0DF6-4336-1FE5-4D6D-C6B8E9F58A4D}"/>
                          </a:ext>
                        </a:extLst>
                      </p:cNvPr>
                      <p:cNvPicPr/>
                      <p:nvPr/>
                    </p:nvPicPr>
                    <p:blipFill>
                      <a:blip r:embed="rId6"/>
                      <a:stretch>
                        <a:fillRect/>
                      </a:stretch>
                    </p:blipFill>
                    <p:spPr>
                      <a:xfrm>
                        <a:off x="434975" y="4297363"/>
                        <a:ext cx="2582863" cy="661987"/>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1F48CB5D-82F9-C80E-390A-BE59D65C346B}"/>
              </a:ext>
            </a:extLst>
          </p:cNvPr>
          <p:cNvSpPr txBox="1"/>
          <p:nvPr/>
        </p:nvSpPr>
        <p:spPr>
          <a:xfrm>
            <a:off x="388045" y="5313177"/>
            <a:ext cx="4606925" cy="1077218"/>
          </a:xfrm>
          <a:prstGeom prst="rect">
            <a:avLst/>
          </a:prstGeom>
          <a:noFill/>
        </p:spPr>
        <p:txBody>
          <a:bodyPr wrap="square" rtlCol="0">
            <a:spAutoFit/>
          </a:bodyPr>
          <a:lstStyle/>
          <a:p>
            <a:r>
              <a:rPr lang="en-US" sz="1600"/>
              <a:t>follows an F-distribution with f-f</a:t>
            </a:r>
            <a:r>
              <a:rPr lang="en-US" sz="1600" baseline="-25000"/>
              <a:t>0</a:t>
            </a:r>
            <a:r>
              <a:rPr lang="en-US" sz="1600"/>
              <a:t>, and n-f d.o.f.  Can use this to determine a p-value for a Hypothesis test of whether there really is a relationship in the data with one of the other f’s </a:t>
            </a:r>
            <a:r>
              <a:rPr lang="en-US" sz="1600">
                <a:latin typeface="Calibri" panose="020F0502020204030204" pitchFamily="34" charset="0"/>
                <a:cs typeface="Calibri" panose="020F0502020204030204" pitchFamily="34" charset="0"/>
              </a:rPr>
              <a:t>≠ 0.</a:t>
            </a:r>
            <a:endParaRPr lang="en-US" sz="1600"/>
          </a:p>
        </p:txBody>
      </p:sp>
      <p:graphicFrame>
        <p:nvGraphicFramePr>
          <p:cNvPr id="27" name="Object 26">
            <a:extLst>
              <a:ext uri="{FF2B5EF4-FFF2-40B4-BE49-F238E27FC236}">
                <a16:creationId xmlns:a16="http://schemas.microsoft.com/office/drawing/2014/main" id="{204F1C2E-E97B-DD95-F961-B7B9AEC810B5}"/>
              </a:ext>
            </a:extLst>
          </p:cNvPr>
          <p:cNvGraphicFramePr>
            <a:graphicFrameLocks noChangeAspect="1"/>
          </p:cNvGraphicFramePr>
          <p:nvPr>
            <p:extLst>
              <p:ext uri="{D42A27DB-BD31-4B8C-83A1-F6EECF244321}">
                <p14:modId xmlns:p14="http://schemas.microsoft.com/office/powerpoint/2010/main" val="2873285437"/>
              </p:ext>
            </p:extLst>
          </p:nvPr>
        </p:nvGraphicFramePr>
        <p:xfrm>
          <a:off x="5563485" y="5192220"/>
          <a:ext cx="4606925" cy="1144588"/>
        </p:xfrm>
        <a:graphic>
          <a:graphicData uri="http://schemas.openxmlformats.org/presentationml/2006/ole">
            <mc:AlternateContent xmlns:mc="http://schemas.openxmlformats.org/markup-compatibility/2006">
              <mc:Choice xmlns:v="urn:schemas-microsoft-com:vml" Requires="v">
                <p:oleObj name="Equation" r:id="rId7" imgW="3632040" imgH="901440" progId="Equation.DSMT4">
                  <p:embed/>
                </p:oleObj>
              </mc:Choice>
              <mc:Fallback>
                <p:oleObj name="Equation" r:id="rId7" imgW="3632040" imgH="901440" progId="Equation.DSMT4">
                  <p:embed/>
                  <p:pic>
                    <p:nvPicPr>
                      <p:cNvPr id="27" name="Object 26">
                        <a:extLst>
                          <a:ext uri="{FF2B5EF4-FFF2-40B4-BE49-F238E27FC236}">
                            <a16:creationId xmlns:a16="http://schemas.microsoft.com/office/drawing/2014/main" id="{204F1C2E-E97B-DD95-F961-B7B9AEC810B5}"/>
                          </a:ext>
                        </a:extLst>
                      </p:cNvPr>
                      <p:cNvPicPr/>
                      <p:nvPr/>
                    </p:nvPicPr>
                    <p:blipFill>
                      <a:blip r:embed="rId8"/>
                      <a:stretch>
                        <a:fillRect/>
                      </a:stretch>
                    </p:blipFill>
                    <p:spPr>
                      <a:xfrm>
                        <a:off x="5563485" y="5192220"/>
                        <a:ext cx="4606925"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110986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categorical variables A</a:t>
            </a:r>
            <a:r>
              <a:rPr lang="en-US" sz="1600" baseline="-25000"/>
              <a:t>i</a:t>
            </a:r>
            <a:r>
              <a:rPr lang="en-US" sz="1600"/>
              <a:t>, B</a:t>
            </a:r>
            <a:r>
              <a:rPr lang="en-US" sz="1600" baseline="-25000"/>
              <a:t>i</a:t>
            </a:r>
            <a:r>
              <a:rPr lang="en-US" sz="1600"/>
              <a:t>, C</a:t>
            </a:r>
            <a:r>
              <a:rPr lang="en-US" sz="1600" baseline="-25000"/>
              <a:t>i</a:t>
            </a:r>
            <a:r>
              <a:rPr lang="en-US" sz="1600"/>
              <a:t>, etc.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49677" y="133014"/>
            <a:ext cx="5869858" cy="584775"/>
          </a:xfrm>
          <a:prstGeom prst="rect">
            <a:avLst/>
          </a:prstGeom>
          <a:noFill/>
        </p:spPr>
        <p:txBody>
          <a:bodyPr wrap="square" rtlCol="0">
            <a:spAutoFit/>
          </a:bodyPr>
          <a:lstStyle/>
          <a:p>
            <a:r>
              <a:rPr lang="en-US" sz="3200" b="1" u="sng">
                <a:solidFill>
                  <a:srgbClr val="FF0000"/>
                </a:solidFill>
              </a:rPr>
              <a:t>Linear Regression (categorical)</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3439474119"/>
              </p:ext>
            </p:extLst>
          </p:nvPr>
        </p:nvGraphicFramePr>
        <p:xfrm>
          <a:off x="494496" y="1784138"/>
          <a:ext cx="5788317" cy="356462"/>
        </p:xfrm>
        <a:graphic>
          <a:graphicData uri="http://schemas.openxmlformats.org/presentationml/2006/ole">
            <mc:AlternateContent xmlns:mc="http://schemas.openxmlformats.org/markup-compatibility/2006">
              <mc:Choice xmlns:v="urn:schemas-microsoft-com:vml" Requires="v">
                <p:oleObj name="Equation" r:id="rId2" imgW="3720960" imgH="228600" progId="Equation.DSMT4">
                  <p:embed/>
                </p:oleObj>
              </mc:Choice>
              <mc:Fallback>
                <p:oleObj name="Equation" r:id="rId2" imgW="3720960" imgH="22860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94496" y="1784138"/>
                        <a:ext cx="5788317" cy="356462"/>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41785"/>
            <a:ext cx="7839802"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4" imgW="1266254" imgH="457855" progId="Equation.DSMT4">
                  <p:embed/>
                </p:oleObj>
              </mc:Choice>
              <mc:Fallback>
                <p:oleObj name="Equation" r:id="rId4"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6" imgW="1168200" imgH="228600" progId="Equation.DSMT4">
                  <p:embed/>
                </p:oleObj>
              </mc:Choice>
              <mc:Fallback>
                <p:oleObj name="Equation" r:id="rId6"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7"/>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extLst>
              <p:ext uri="{D42A27DB-BD31-4B8C-83A1-F6EECF244321}">
                <p14:modId xmlns:p14="http://schemas.microsoft.com/office/powerpoint/2010/main" val="3502127029"/>
              </p:ext>
            </p:extLst>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8" imgW="1180800" imgH="507960" progId="Equation.DSMT4">
                  <p:embed/>
                </p:oleObj>
              </mc:Choice>
              <mc:Fallback>
                <p:oleObj name="Equation" r:id="rId8"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9"/>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0" imgW="711000" imgH="457200" progId="Equation.DSMT4">
                  <p:embed/>
                </p:oleObj>
              </mc:Choice>
              <mc:Fallback>
                <p:oleObj name="Equation" r:id="rId10"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1"/>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3"/>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extLst>
              <p:ext uri="{D42A27DB-BD31-4B8C-83A1-F6EECF244321}">
                <p14:modId xmlns:p14="http://schemas.microsoft.com/office/powerpoint/2010/main" val="2147971346"/>
              </p:ext>
            </p:extLst>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4" imgW="2717640" imgH="545760" progId="Equation.DSMT4">
                  <p:embed/>
                </p:oleObj>
              </mc:Choice>
              <mc:Fallback>
                <p:oleObj name="Equation" r:id="rId14"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5"/>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6" imgW="2616120" imgH="558720" progId="Equation.DSMT4">
                  <p:embed/>
                </p:oleObj>
              </mc:Choice>
              <mc:Fallback>
                <p:oleObj name="Equation" r:id="rId16"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7"/>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n-f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pic>
        <p:nvPicPr>
          <p:cNvPr id="20" name="Picture 19" descr="Chart, box and whisker chart&#10;&#10;Description automatically generated">
            <a:extLst>
              <a:ext uri="{FF2B5EF4-FFF2-40B4-BE49-F238E27FC236}">
                <a16:creationId xmlns:a16="http://schemas.microsoft.com/office/drawing/2014/main" id="{86F91738-3A1C-11E0-81A4-EDA13DA2D93A}"/>
              </a:ext>
            </a:extLst>
          </p:cNvPr>
          <p:cNvPicPr>
            <a:picLocks noChangeAspect="1"/>
          </p:cNvPicPr>
          <p:nvPr/>
        </p:nvPicPr>
        <p:blipFill>
          <a:blip r:embed="rId18"/>
          <a:stretch>
            <a:fillRect/>
          </a:stretch>
        </p:blipFill>
        <p:spPr>
          <a:xfrm>
            <a:off x="8545692" y="1829885"/>
            <a:ext cx="3137535" cy="1663700"/>
          </a:xfrm>
          <a:prstGeom prst="rect">
            <a:avLst/>
          </a:prstGeom>
        </p:spPr>
      </p:pic>
    </p:spTree>
    <p:extLst>
      <p:ext uri="{BB962C8B-B14F-4D97-AF65-F5344CB8AC3E}">
        <p14:creationId xmlns:p14="http://schemas.microsoft.com/office/powerpoint/2010/main" val="47850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20998" y="133014"/>
            <a:ext cx="5800214" cy="584775"/>
          </a:xfrm>
          <a:prstGeom prst="rect">
            <a:avLst/>
          </a:prstGeom>
          <a:noFill/>
        </p:spPr>
        <p:txBody>
          <a:bodyPr wrap="square" rtlCol="0">
            <a:spAutoFit/>
          </a:bodyPr>
          <a:lstStyle/>
          <a:p>
            <a:r>
              <a:rPr lang="en-US" sz="3200" b="1" u="sng">
                <a:solidFill>
                  <a:srgbClr val="FF0000"/>
                </a:solidFill>
              </a:rPr>
              <a:t>Linear Regression (categorical)</a:t>
            </a:r>
          </a:p>
        </p:txBody>
      </p:sp>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2" imgW="1999234" imgH="839282" progId="Equation.DSMT4">
                  <p:embed/>
                </p:oleObj>
              </mc:Choice>
              <mc:Fallback>
                <p:oleObj name="Equation" r:id="rId2"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3"/>
                      <a:stretch>
                        <a:fillRect/>
                      </a:stretch>
                    </p:blipFill>
                    <p:spPr>
                      <a:xfrm>
                        <a:off x="514043" y="1903198"/>
                        <a:ext cx="2702658" cy="1135588"/>
                      </a:xfrm>
                      <a:prstGeom prst="rect">
                        <a:avLst/>
                      </a:prstGeom>
                    </p:spPr>
                  </p:pic>
                </p:oleObj>
              </mc:Fallback>
            </mc:AlternateContent>
          </a:graphicData>
        </a:graphic>
      </p:graphicFrame>
      <p:pic>
        <p:nvPicPr>
          <p:cNvPr id="2" name="Picture 1" descr="Chart, box and whisker chart&#10;&#10;Description automatically generated">
            <a:extLst>
              <a:ext uri="{FF2B5EF4-FFF2-40B4-BE49-F238E27FC236}">
                <a16:creationId xmlns:a16="http://schemas.microsoft.com/office/drawing/2014/main" id="{B0A1E398-368B-06BD-9999-16A9A8823907}"/>
              </a:ext>
            </a:extLst>
          </p:cNvPr>
          <p:cNvPicPr>
            <a:picLocks noChangeAspect="1"/>
          </p:cNvPicPr>
          <p:nvPr/>
        </p:nvPicPr>
        <p:blipFill>
          <a:blip r:embed="rId4"/>
          <a:stretch>
            <a:fillRect/>
          </a:stretch>
        </p:blipFill>
        <p:spPr>
          <a:xfrm>
            <a:off x="8426245" y="1658738"/>
            <a:ext cx="3137535" cy="1663700"/>
          </a:xfrm>
          <a:prstGeom prst="rect">
            <a:avLst/>
          </a:prstGeom>
        </p:spPr>
      </p:pic>
      <p:sp>
        <p:nvSpPr>
          <p:cNvPr id="3" name="TextBox 2">
            <a:extLst>
              <a:ext uri="{FF2B5EF4-FFF2-40B4-BE49-F238E27FC236}">
                <a16:creationId xmlns:a16="http://schemas.microsoft.com/office/drawing/2014/main" id="{54E2487B-7C00-DE88-89D4-C967C08F55E0}"/>
              </a:ext>
            </a:extLst>
          </p:cNvPr>
          <p:cNvSpPr txBox="1"/>
          <p:nvPr/>
        </p:nvSpPr>
        <p:spPr>
          <a:xfrm>
            <a:off x="388045" y="3819215"/>
            <a:ext cx="9080420" cy="338554"/>
          </a:xfrm>
          <a:prstGeom prst="rect">
            <a:avLst/>
          </a:prstGeom>
          <a:noFill/>
        </p:spPr>
        <p:txBody>
          <a:bodyPr wrap="square" rtlCol="0">
            <a:spAutoFit/>
          </a:bodyPr>
          <a:lstStyle/>
          <a:p>
            <a:r>
              <a:rPr lang="en-US" sz="1600"/>
              <a:t>Assuming the Null Hypothesis, that the true fit parameter is just a common mean,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a:t>
            </a:r>
            <a:r>
              <a:rPr lang="en-US" sz="1600"/>
              <a:t>the following statistic,</a:t>
            </a:r>
          </a:p>
        </p:txBody>
      </p:sp>
      <p:graphicFrame>
        <p:nvGraphicFramePr>
          <p:cNvPr id="4" name="Object 3">
            <a:extLst>
              <a:ext uri="{FF2B5EF4-FFF2-40B4-BE49-F238E27FC236}">
                <a16:creationId xmlns:a16="http://schemas.microsoft.com/office/drawing/2014/main" id="{E140CF65-717C-184F-931D-24E60C84D486}"/>
              </a:ext>
            </a:extLst>
          </p:cNvPr>
          <p:cNvGraphicFramePr>
            <a:graphicFrameLocks noChangeAspect="1"/>
          </p:cNvGraphicFramePr>
          <p:nvPr>
            <p:extLst>
              <p:ext uri="{D42A27DB-BD31-4B8C-83A1-F6EECF244321}">
                <p14:modId xmlns:p14="http://schemas.microsoft.com/office/powerpoint/2010/main" val="2013010731"/>
              </p:ext>
            </p:extLst>
          </p:nvPr>
        </p:nvGraphicFramePr>
        <p:xfrm>
          <a:off x="530225" y="4455892"/>
          <a:ext cx="2390775" cy="661988"/>
        </p:xfrm>
        <a:graphic>
          <a:graphicData uri="http://schemas.openxmlformats.org/presentationml/2006/ole">
            <mc:AlternateContent xmlns:mc="http://schemas.openxmlformats.org/markup-compatibility/2006">
              <mc:Choice xmlns:v="urn:schemas-microsoft-com:vml" Requires="v">
                <p:oleObj name="Equation" r:id="rId5" imgW="1739880" imgH="482400" progId="Equation.DSMT4">
                  <p:embed/>
                </p:oleObj>
              </mc:Choice>
              <mc:Fallback>
                <p:oleObj name="Equation" r:id="rId5" imgW="1739880" imgH="482400" progId="Equation.DSMT4">
                  <p:embed/>
                  <p:pic>
                    <p:nvPicPr>
                      <p:cNvPr id="25" name="Object 24">
                        <a:extLst>
                          <a:ext uri="{FF2B5EF4-FFF2-40B4-BE49-F238E27FC236}">
                            <a16:creationId xmlns:a16="http://schemas.microsoft.com/office/drawing/2014/main" id="{6B5F0DF6-4336-1FE5-4D6D-C6B8E9F58A4D}"/>
                          </a:ext>
                        </a:extLst>
                      </p:cNvPr>
                      <p:cNvPicPr/>
                      <p:nvPr/>
                    </p:nvPicPr>
                    <p:blipFill>
                      <a:blip r:embed="rId6"/>
                      <a:stretch>
                        <a:fillRect/>
                      </a:stretch>
                    </p:blipFill>
                    <p:spPr>
                      <a:xfrm>
                        <a:off x="530225" y="4455892"/>
                        <a:ext cx="2390775" cy="66198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117F70F1-7FE6-1C56-D91F-DC010BF4F2BE}"/>
              </a:ext>
            </a:extLst>
          </p:cNvPr>
          <p:cNvSpPr txBox="1"/>
          <p:nvPr/>
        </p:nvSpPr>
        <p:spPr>
          <a:xfrm>
            <a:off x="388045" y="5242735"/>
            <a:ext cx="4400266" cy="1077218"/>
          </a:xfrm>
          <a:prstGeom prst="rect">
            <a:avLst/>
          </a:prstGeom>
          <a:noFill/>
        </p:spPr>
        <p:txBody>
          <a:bodyPr wrap="square" rtlCol="0">
            <a:spAutoFit/>
          </a:bodyPr>
          <a:lstStyle/>
          <a:p>
            <a:r>
              <a:rPr lang="en-US" sz="1600"/>
              <a:t>follows an F-distribution with f-1, and n-f d.o.f.  Can use this to determine a p-value for a Hypothesis test of whether there really is a </a:t>
            </a:r>
            <a:r>
              <a:rPr lang="el-GR" sz="1600">
                <a:latin typeface="Calibri" panose="020F0502020204030204" pitchFamily="34" charset="0"/>
                <a:cs typeface="Calibri" panose="020F0502020204030204" pitchFamily="34" charset="0"/>
              </a:rPr>
              <a:t>μ</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relationship in the data.</a:t>
            </a:r>
            <a:endParaRPr lang="en-US" sz="1600"/>
          </a:p>
        </p:txBody>
      </p:sp>
      <p:graphicFrame>
        <p:nvGraphicFramePr>
          <p:cNvPr id="8" name="Object 7">
            <a:extLst>
              <a:ext uri="{FF2B5EF4-FFF2-40B4-BE49-F238E27FC236}">
                <a16:creationId xmlns:a16="http://schemas.microsoft.com/office/drawing/2014/main" id="{B488DF76-92C8-06F9-A9C5-14872706840A}"/>
              </a:ext>
            </a:extLst>
          </p:cNvPr>
          <p:cNvGraphicFramePr>
            <a:graphicFrameLocks noChangeAspect="1"/>
          </p:cNvGraphicFramePr>
          <p:nvPr>
            <p:extLst>
              <p:ext uri="{D42A27DB-BD31-4B8C-83A1-F6EECF244321}">
                <p14:modId xmlns:p14="http://schemas.microsoft.com/office/powerpoint/2010/main" val="1000728040"/>
              </p:ext>
            </p:extLst>
          </p:nvPr>
        </p:nvGraphicFramePr>
        <p:xfrm>
          <a:off x="5435712" y="5199262"/>
          <a:ext cx="4559300" cy="1144588"/>
        </p:xfrm>
        <a:graphic>
          <a:graphicData uri="http://schemas.openxmlformats.org/presentationml/2006/ole">
            <mc:AlternateContent xmlns:mc="http://schemas.openxmlformats.org/markup-compatibility/2006">
              <mc:Choice xmlns:v="urn:schemas-microsoft-com:vml" Requires="v">
                <p:oleObj name="Equation" r:id="rId7" imgW="3593880" imgH="901440" progId="Equation.DSMT4">
                  <p:embed/>
                </p:oleObj>
              </mc:Choice>
              <mc:Fallback>
                <p:oleObj name="Equation" r:id="rId7" imgW="3593880" imgH="901440" progId="Equation.DSMT4">
                  <p:embed/>
                  <p:pic>
                    <p:nvPicPr>
                      <p:cNvPr id="27" name="Object 26">
                        <a:extLst>
                          <a:ext uri="{FF2B5EF4-FFF2-40B4-BE49-F238E27FC236}">
                            <a16:creationId xmlns:a16="http://schemas.microsoft.com/office/drawing/2014/main" id="{204F1C2E-E97B-DD95-F961-B7B9AEC810B5}"/>
                          </a:ext>
                        </a:extLst>
                      </p:cNvPr>
                      <p:cNvPicPr/>
                      <p:nvPr/>
                    </p:nvPicPr>
                    <p:blipFill>
                      <a:blip r:embed="rId8"/>
                      <a:stretch>
                        <a:fillRect/>
                      </a:stretch>
                    </p:blipFill>
                    <p:spPr>
                      <a:xfrm>
                        <a:off x="5435712" y="5199262"/>
                        <a:ext cx="4559300"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59197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categorical variables A</a:t>
            </a:r>
            <a:r>
              <a:rPr lang="en-US" sz="1600" baseline="-25000"/>
              <a:t>i</a:t>
            </a:r>
            <a:r>
              <a:rPr lang="en-US" sz="1600"/>
              <a:t>, B</a:t>
            </a:r>
            <a:r>
              <a:rPr lang="en-US" sz="1600" baseline="-25000"/>
              <a:t>i</a:t>
            </a:r>
            <a:r>
              <a:rPr lang="en-US" sz="1600"/>
              <a:t>, C</a:t>
            </a:r>
            <a:r>
              <a:rPr lang="en-US" sz="1600" baseline="-25000"/>
              <a:t>i</a:t>
            </a:r>
            <a:r>
              <a:rPr lang="en-US" sz="1600"/>
              <a:t>, etc.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655488" y="179347"/>
            <a:ext cx="6774426" cy="584775"/>
          </a:xfrm>
          <a:prstGeom prst="rect">
            <a:avLst/>
          </a:prstGeom>
          <a:noFill/>
        </p:spPr>
        <p:txBody>
          <a:bodyPr wrap="square" rtlCol="0">
            <a:spAutoFit/>
          </a:bodyPr>
          <a:lstStyle/>
          <a:p>
            <a:r>
              <a:rPr lang="en-US" sz="3200" b="1" u="sng">
                <a:solidFill>
                  <a:srgbClr val="FF0000"/>
                </a:solidFill>
              </a:rPr>
              <a:t>Linear Regression (categorical, slopey)</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4252202714"/>
              </p:ext>
            </p:extLst>
          </p:nvPr>
        </p:nvGraphicFramePr>
        <p:xfrm>
          <a:off x="494496" y="1775446"/>
          <a:ext cx="6837363" cy="355600"/>
        </p:xfrm>
        <a:graphic>
          <a:graphicData uri="http://schemas.openxmlformats.org/presentationml/2006/ole">
            <mc:AlternateContent xmlns:mc="http://schemas.openxmlformats.org/markup-compatibility/2006">
              <mc:Choice xmlns:v="urn:schemas-microsoft-com:vml" Requires="v">
                <p:oleObj name="Equation" r:id="rId2" imgW="4394160" imgH="228600" progId="Equation.DSMT4">
                  <p:embed/>
                </p:oleObj>
              </mc:Choice>
              <mc:Fallback>
                <p:oleObj name="Equation" r:id="rId2" imgW="4394160" imgH="22860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94496" y="1775446"/>
                        <a:ext cx="6837363" cy="355600"/>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41785"/>
            <a:ext cx="7839802"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4" imgW="1266254" imgH="457855" progId="Equation.DSMT4">
                  <p:embed/>
                </p:oleObj>
              </mc:Choice>
              <mc:Fallback>
                <p:oleObj name="Equation" r:id="rId4"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6" imgW="1168200" imgH="228600" progId="Equation.DSMT4">
                  <p:embed/>
                </p:oleObj>
              </mc:Choice>
              <mc:Fallback>
                <p:oleObj name="Equation" r:id="rId6"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7"/>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8" imgW="1180800" imgH="507960" progId="Equation.DSMT4">
                  <p:embed/>
                </p:oleObj>
              </mc:Choice>
              <mc:Fallback>
                <p:oleObj name="Equation" r:id="rId8"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9"/>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0" imgW="711000" imgH="457200" progId="Equation.DSMT4">
                  <p:embed/>
                </p:oleObj>
              </mc:Choice>
              <mc:Fallback>
                <p:oleObj name="Equation" r:id="rId10"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1"/>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3"/>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4" imgW="2717640" imgH="545760" progId="Equation.DSMT4">
                  <p:embed/>
                </p:oleObj>
              </mc:Choice>
              <mc:Fallback>
                <p:oleObj name="Equation" r:id="rId14"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5"/>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6" imgW="2616120" imgH="558720" progId="Equation.DSMT4">
                  <p:embed/>
                </p:oleObj>
              </mc:Choice>
              <mc:Fallback>
                <p:oleObj name="Equation" r:id="rId16"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7"/>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n-f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pic>
        <p:nvPicPr>
          <p:cNvPr id="10" name="Picture 9" descr="Chart, scatter chart&#10;&#10;Description automatically generated">
            <a:extLst>
              <a:ext uri="{FF2B5EF4-FFF2-40B4-BE49-F238E27FC236}">
                <a16:creationId xmlns:a16="http://schemas.microsoft.com/office/drawing/2014/main" id="{618B9AA5-0325-72B9-E7A1-4D7CE0FE8DDA}"/>
              </a:ext>
            </a:extLst>
          </p:cNvPr>
          <p:cNvPicPr>
            <a:picLocks noChangeAspect="1"/>
          </p:cNvPicPr>
          <p:nvPr/>
        </p:nvPicPr>
        <p:blipFill>
          <a:blip r:embed="rId18"/>
          <a:stretch>
            <a:fillRect/>
          </a:stretch>
        </p:blipFill>
        <p:spPr>
          <a:xfrm>
            <a:off x="8544344" y="1540084"/>
            <a:ext cx="3173095" cy="2721610"/>
          </a:xfrm>
          <a:prstGeom prst="rect">
            <a:avLst/>
          </a:prstGeom>
        </p:spPr>
      </p:pic>
    </p:spTree>
    <p:extLst>
      <p:ext uri="{BB962C8B-B14F-4D97-AF65-F5344CB8AC3E}">
        <p14:creationId xmlns:p14="http://schemas.microsoft.com/office/powerpoint/2010/main" val="77060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694039" y="155580"/>
            <a:ext cx="6882580" cy="584775"/>
          </a:xfrm>
          <a:prstGeom prst="rect">
            <a:avLst/>
          </a:prstGeom>
          <a:noFill/>
        </p:spPr>
        <p:txBody>
          <a:bodyPr wrap="square" rtlCol="0">
            <a:spAutoFit/>
          </a:bodyPr>
          <a:lstStyle/>
          <a:p>
            <a:r>
              <a:rPr lang="en-US" sz="3200" b="1" u="sng">
                <a:solidFill>
                  <a:srgbClr val="FF0000"/>
                </a:solidFill>
              </a:rPr>
              <a:t>Linear Regression (categorical, slopey)</a:t>
            </a:r>
          </a:p>
        </p:txBody>
      </p:sp>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2" imgW="1999234" imgH="839282" progId="Equation.DSMT4">
                  <p:embed/>
                </p:oleObj>
              </mc:Choice>
              <mc:Fallback>
                <p:oleObj name="Equation" r:id="rId2"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3"/>
                      <a:stretch>
                        <a:fillRect/>
                      </a:stretch>
                    </p:blipFill>
                    <p:spPr>
                      <a:xfrm>
                        <a:off x="514043" y="1903198"/>
                        <a:ext cx="2702658" cy="1135588"/>
                      </a:xfrm>
                      <a:prstGeom prst="rect">
                        <a:avLst/>
                      </a:prstGeom>
                    </p:spPr>
                  </p:pic>
                </p:oleObj>
              </mc:Fallback>
            </mc:AlternateContent>
          </a:graphicData>
        </a:graphic>
      </p:graphicFrame>
      <p:pic>
        <p:nvPicPr>
          <p:cNvPr id="9" name="Picture 8" descr="Chart, scatter chart&#10;&#10;Description automatically generated">
            <a:extLst>
              <a:ext uri="{FF2B5EF4-FFF2-40B4-BE49-F238E27FC236}">
                <a16:creationId xmlns:a16="http://schemas.microsoft.com/office/drawing/2014/main" id="{10FD8F3A-8379-DBC7-D184-733CDE6603F2}"/>
              </a:ext>
            </a:extLst>
          </p:cNvPr>
          <p:cNvPicPr>
            <a:picLocks noChangeAspect="1"/>
          </p:cNvPicPr>
          <p:nvPr/>
        </p:nvPicPr>
        <p:blipFill>
          <a:blip r:embed="rId4"/>
          <a:stretch>
            <a:fillRect/>
          </a:stretch>
        </p:blipFill>
        <p:spPr>
          <a:xfrm>
            <a:off x="8964455" y="947742"/>
            <a:ext cx="2713502" cy="2327410"/>
          </a:xfrm>
          <a:prstGeom prst="rect">
            <a:avLst/>
          </a:prstGeom>
        </p:spPr>
      </p:pic>
      <p:sp>
        <p:nvSpPr>
          <p:cNvPr id="10" name="TextBox 9">
            <a:extLst>
              <a:ext uri="{FF2B5EF4-FFF2-40B4-BE49-F238E27FC236}">
                <a16:creationId xmlns:a16="http://schemas.microsoft.com/office/drawing/2014/main" id="{D9B65CE3-8E28-C0D8-5C2C-4B9F0DFDA310}"/>
              </a:ext>
            </a:extLst>
          </p:cNvPr>
          <p:cNvSpPr txBox="1"/>
          <p:nvPr/>
        </p:nvSpPr>
        <p:spPr>
          <a:xfrm>
            <a:off x="402405" y="3242319"/>
            <a:ext cx="8460987" cy="830997"/>
          </a:xfrm>
          <a:prstGeom prst="rect">
            <a:avLst/>
          </a:prstGeom>
          <a:noFill/>
        </p:spPr>
        <p:txBody>
          <a:bodyPr wrap="square" rtlCol="0">
            <a:spAutoFit/>
          </a:bodyPr>
          <a:lstStyle/>
          <a:p>
            <a:r>
              <a:rPr lang="en-US" sz="1600"/>
              <a:t>We can test the fit vs. the Null hypothesis of just fitting the mean, like before.  But we can do a more general null hypothesis.  Suppose a fit with parameters f</a:t>
            </a:r>
            <a:r>
              <a:rPr lang="en-US" sz="1600" baseline="-25000"/>
              <a:t>0</a:t>
            </a:r>
            <a:r>
              <a:rPr lang="en-US" sz="1600"/>
              <a:t> is true.  Then we can work out a probability distribution for a Z-parameter with f &gt; f</a:t>
            </a:r>
            <a:r>
              <a:rPr lang="en-US" sz="1600" baseline="-25000"/>
              <a:t>0</a:t>
            </a:r>
            <a:r>
              <a:rPr lang="en-US" sz="1600"/>
              <a:t> fit parameters. </a:t>
            </a:r>
          </a:p>
        </p:txBody>
      </p:sp>
      <p:graphicFrame>
        <p:nvGraphicFramePr>
          <p:cNvPr id="11" name="Object 10">
            <a:extLst>
              <a:ext uri="{FF2B5EF4-FFF2-40B4-BE49-F238E27FC236}">
                <a16:creationId xmlns:a16="http://schemas.microsoft.com/office/drawing/2014/main" id="{E39FAA00-FD11-0DD4-F512-4DED8AB88309}"/>
              </a:ext>
            </a:extLst>
          </p:cNvPr>
          <p:cNvGraphicFramePr>
            <a:graphicFrameLocks noChangeAspect="1"/>
          </p:cNvGraphicFramePr>
          <p:nvPr>
            <p:extLst>
              <p:ext uri="{D42A27DB-BD31-4B8C-83A1-F6EECF244321}">
                <p14:modId xmlns:p14="http://schemas.microsoft.com/office/powerpoint/2010/main" val="2774674416"/>
              </p:ext>
            </p:extLst>
          </p:nvPr>
        </p:nvGraphicFramePr>
        <p:xfrm>
          <a:off x="434975" y="4297363"/>
          <a:ext cx="2582863" cy="661987"/>
        </p:xfrm>
        <a:graphic>
          <a:graphicData uri="http://schemas.openxmlformats.org/presentationml/2006/ole">
            <mc:AlternateContent xmlns:mc="http://schemas.openxmlformats.org/markup-compatibility/2006">
              <mc:Choice xmlns:v="urn:schemas-microsoft-com:vml" Requires="v">
                <p:oleObj name="Equation" r:id="rId5" imgW="1879560" imgH="482400" progId="Equation.DSMT4">
                  <p:embed/>
                </p:oleObj>
              </mc:Choice>
              <mc:Fallback>
                <p:oleObj name="Equation" r:id="rId5" imgW="1879560" imgH="482400" progId="Equation.DSMT4">
                  <p:embed/>
                  <p:pic>
                    <p:nvPicPr>
                      <p:cNvPr id="25" name="Object 24">
                        <a:extLst>
                          <a:ext uri="{FF2B5EF4-FFF2-40B4-BE49-F238E27FC236}">
                            <a16:creationId xmlns:a16="http://schemas.microsoft.com/office/drawing/2014/main" id="{6B5F0DF6-4336-1FE5-4D6D-C6B8E9F58A4D}"/>
                          </a:ext>
                        </a:extLst>
                      </p:cNvPr>
                      <p:cNvPicPr/>
                      <p:nvPr/>
                    </p:nvPicPr>
                    <p:blipFill>
                      <a:blip r:embed="rId6"/>
                      <a:stretch>
                        <a:fillRect/>
                      </a:stretch>
                    </p:blipFill>
                    <p:spPr>
                      <a:xfrm>
                        <a:off x="434975" y="4297363"/>
                        <a:ext cx="2582863" cy="66198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A75C69A1-839A-1052-B93C-47300073F618}"/>
              </a:ext>
            </a:extLst>
          </p:cNvPr>
          <p:cNvSpPr txBox="1"/>
          <p:nvPr/>
        </p:nvSpPr>
        <p:spPr>
          <a:xfrm>
            <a:off x="388045" y="5313177"/>
            <a:ext cx="4606925" cy="1077218"/>
          </a:xfrm>
          <a:prstGeom prst="rect">
            <a:avLst/>
          </a:prstGeom>
          <a:noFill/>
        </p:spPr>
        <p:txBody>
          <a:bodyPr wrap="square" rtlCol="0">
            <a:spAutoFit/>
          </a:bodyPr>
          <a:lstStyle/>
          <a:p>
            <a:r>
              <a:rPr lang="en-US" sz="1600"/>
              <a:t>follows an F-distribution with f-f</a:t>
            </a:r>
            <a:r>
              <a:rPr lang="en-US" sz="1600" baseline="-25000"/>
              <a:t>0</a:t>
            </a:r>
            <a:r>
              <a:rPr lang="en-US" sz="1600"/>
              <a:t>, and n-f d.o.f.  Can use this to determine a p-value for a Hypothesis test of whether there really is a relationship in the data with one of the other f’s </a:t>
            </a:r>
            <a:r>
              <a:rPr lang="en-US" sz="1600">
                <a:latin typeface="Calibri" panose="020F0502020204030204" pitchFamily="34" charset="0"/>
                <a:cs typeface="Calibri" panose="020F0502020204030204" pitchFamily="34" charset="0"/>
              </a:rPr>
              <a:t>≠ 0.</a:t>
            </a:r>
            <a:endParaRPr lang="en-US" sz="1600"/>
          </a:p>
        </p:txBody>
      </p:sp>
      <p:graphicFrame>
        <p:nvGraphicFramePr>
          <p:cNvPr id="13" name="Object 12">
            <a:extLst>
              <a:ext uri="{FF2B5EF4-FFF2-40B4-BE49-F238E27FC236}">
                <a16:creationId xmlns:a16="http://schemas.microsoft.com/office/drawing/2014/main" id="{A6B59AF8-9331-C7AE-83EB-399A6E50A3C2}"/>
              </a:ext>
            </a:extLst>
          </p:cNvPr>
          <p:cNvGraphicFramePr>
            <a:graphicFrameLocks noChangeAspect="1"/>
          </p:cNvGraphicFramePr>
          <p:nvPr>
            <p:extLst>
              <p:ext uri="{D42A27DB-BD31-4B8C-83A1-F6EECF244321}">
                <p14:modId xmlns:p14="http://schemas.microsoft.com/office/powerpoint/2010/main" val="3129622497"/>
              </p:ext>
            </p:extLst>
          </p:nvPr>
        </p:nvGraphicFramePr>
        <p:xfrm>
          <a:off x="5563485" y="5192220"/>
          <a:ext cx="4606925" cy="1144588"/>
        </p:xfrm>
        <a:graphic>
          <a:graphicData uri="http://schemas.openxmlformats.org/presentationml/2006/ole">
            <mc:AlternateContent xmlns:mc="http://schemas.openxmlformats.org/markup-compatibility/2006">
              <mc:Choice xmlns:v="urn:schemas-microsoft-com:vml" Requires="v">
                <p:oleObj name="Equation" r:id="rId7" imgW="3632040" imgH="901440" progId="Equation.DSMT4">
                  <p:embed/>
                </p:oleObj>
              </mc:Choice>
              <mc:Fallback>
                <p:oleObj name="Equation" r:id="rId7" imgW="3632040" imgH="901440" progId="Equation.DSMT4">
                  <p:embed/>
                  <p:pic>
                    <p:nvPicPr>
                      <p:cNvPr id="27" name="Object 26">
                        <a:extLst>
                          <a:ext uri="{FF2B5EF4-FFF2-40B4-BE49-F238E27FC236}">
                            <a16:creationId xmlns:a16="http://schemas.microsoft.com/office/drawing/2014/main" id="{204F1C2E-E97B-DD95-F961-B7B9AEC810B5}"/>
                          </a:ext>
                        </a:extLst>
                      </p:cNvPr>
                      <p:cNvPicPr/>
                      <p:nvPr/>
                    </p:nvPicPr>
                    <p:blipFill>
                      <a:blip r:embed="rId8"/>
                      <a:stretch>
                        <a:fillRect/>
                      </a:stretch>
                    </p:blipFill>
                    <p:spPr>
                      <a:xfrm>
                        <a:off x="5563485" y="5192220"/>
                        <a:ext cx="4606925"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0038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90" y="908412"/>
            <a:ext cx="11184525" cy="830997"/>
          </a:xfrm>
          <a:prstGeom prst="rect">
            <a:avLst/>
          </a:prstGeom>
          <a:noFill/>
        </p:spPr>
        <p:txBody>
          <a:bodyPr wrap="square" rtlCol="0">
            <a:spAutoFit/>
          </a:bodyPr>
          <a:lstStyle/>
          <a:p>
            <a:r>
              <a:rPr lang="en-US" sz="1600"/>
              <a:t>Say we propose a random variable Y</a:t>
            </a:r>
            <a:r>
              <a:rPr lang="en-US" sz="1600" baseline="-25000"/>
              <a:t>i</a:t>
            </a:r>
            <a:r>
              <a:rPr lang="en-US" sz="1600"/>
              <a:t> = {1 if event occurs/is true, 0 if not} is correlated with an independent non-random variable x</a:t>
            </a:r>
            <a:r>
              <a:rPr lang="en-US" sz="1600" baseline="-25000"/>
              <a:t>i</a:t>
            </a:r>
            <a:r>
              <a:rPr lang="en-US" sz="1600"/>
              <a:t>.  We can try to fit this random variable with a logistic regression f(x), which gives the probability that event occurred when x is in the neighborhood of, well, x.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871018" y="133014"/>
            <a:ext cx="5653549" cy="584775"/>
          </a:xfrm>
          <a:prstGeom prst="rect">
            <a:avLst/>
          </a:prstGeom>
          <a:noFill/>
        </p:spPr>
        <p:txBody>
          <a:bodyPr wrap="square" rtlCol="0">
            <a:spAutoFit/>
          </a:bodyPr>
          <a:lstStyle/>
          <a:p>
            <a:r>
              <a:rPr lang="en-US" sz="3200" b="1" u="sng">
                <a:solidFill>
                  <a:srgbClr val="FF0000"/>
                </a:solidFill>
              </a:rPr>
              <a:t>Logistic Regression (univariable)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935237233"/>
              </p:ext>
            </p:extLst>
          </p:nvPr>
        </p:nvGraphicFramePr>
        <p:xfrm>
          <a:off x="356842" y="1839032"/>
          <a:ext cx="4746487" cy="624649"/>
        </p:xfrm>
        <a:graphic>
          <a:graphicData uri="http://schemas.openxmlformats.org/presentationml/2006/ole">
            <mc:AlternateContent xmlns:mc="http://schemas.openxmlformats.org/markup-compatibility/2006">
              <mc:Choice xmlns:v="urn:schemas-microsoft-com:vml" Requires="v">
                <p:oleObj name="Equation" r:id="rId2" imgW="2997000" imgH="393480" progId="Equation.DSMT4">
                  <p:embed/>
                </p:oleObj>
              </mc:Choice>
              <mc:Fallback>
                <p:oleObj name="Equation" r:id="rId2" imgW="2997000" imgH="393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356842" y="1839032"/>
                        <a:ext cx="4746487" cy="624649"/>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250390" y="2647971"/>
            <a:ext cx="7625246" cy="1077218"/>
          </a:xfrm>
          <a:prstGeom prst="rect">
            <a:avLst/>
          </a:prstGeom>
          <a:noFill/>
        </p:spPr>
        <p:txBody>
          <a:bodyPr wrap="square" rtlCol="0">
            <a:spAutoFit/>
          </a:bodyPr>
          <a:lstStyle/>
          <a:p>
            <a:r>
              <a:rPr lang="en-US" sz="1600"/>
              <a:t>So say we take some sample measurements.  We’d like to be able to estimate the parameters </a:t>
            </a:r>
            <a:r>
              <a:rPr lang="el-GR" sz="1600">
                <a:latin typeface="Calibri" panose="020F0502020204030204" pitchFamily="34" charset="0"/>
                <a:cs typeface="Calibri" panose="020F0502020204030204" pitchFamily="34" charset="0"/>
              </a:rPr>
              <a:t>β</a:t>
            </a:r>
            <a:r>
              <a:rPr lang="en-US" sz="1600">
                <a:latin typeface="Calibri" panose="020F0502020204030204" pitchFamily="34" charset="0"/>
                <a:cs typeface="Calibri" panose="020F0502020204030204" pitchFamily="34" charset="0"/>
              </a:rPr>
              <a:t> and </a:t>
            </a:r>
            <a:r>
              <a:rPr lang="el-GR" sz="1600">
                <a:latin typeface="Calibri" panose="020F0502020204030204" pitchFamily="34" charset="0"/>
                <a:cs typeface="Calibri" panose="020F0502020204030204" pitchFamily="34" charset="0"/>
              </a:rPr>
              <a:t>μ</a:t>
            </a:r>
            <a:r>
              <a:rPr lang="en-US" sz="1600"/>
              <a:t>.  Non-biased variables whose expectations give us these are obtained by minimizing the ‘log-loss’, which is the –ln of the probability of our regression correctly predicting all outcomes.  </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extLst>
              <p:ext uri="{D42A27DB-BD31-4B8C-83A1-F6EECF244321}">
                <p14:modId xmlns:p14="http://schemas.microsoft.com/office/powerpoint/2010/main" val="936541337"/>
              </p:ext>
            </p:extLst>
          </p:nvPr>
        </p:nvGraphicFramePr>
        <p:xfrm>
          <a:off x="356843" y="3859662"/>
          <a:ext cx="5314951" cy="660400"/>
        </p:xfrm>
        <a:graphic>
          <a:graphicData uri="http://schemas.openxmlformats.org/presentationml/2006/ole">
            <mc:AlternateContent xmlns:mc="http://schemas.openxmlformats.org/markup-compatibility/2006">
              <mc:Choice xmlns:v="urn:schemas-microsoft-com:vml" Requires="v">
                <p:oleObj name="Equation" r:id="rId4" imgW="3886200" imgH="482400" progId="Equation.DSMT4">
                  <p:embed/>
                </p:oleObj>
              </mc:Choice>
              <mc:Fallback>
                <p:oleObj name="Equation" r:id="rId4" imgW="3886200" imgH="482400"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356843" y="3859662"/>
                        <a:ext cx="5314951" cy="660400"/>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250390" y="4674613"/>
            <a:ext cx="7841079" cy="338554"/>
          </a:xfrm>
          <a:prstGeom prst="rect">
            <a:avLst/>
          </a:prstGeom>
          <a:noFill/>
        </p:spPr>
        <p:txBody>
          <a:bodyPr wrap="square" rtlCol="0">
            <a:spAutoFit/>
          </a:bodyPr>
          <a:lstStyle/>
          <a:p>
            <a:r>
              <a:rPr lang="en-US" sz="1600"/>
              <a:t>This generally requires a numerical routine.  One ‘goodness of fit’ measure, among many, is:   </a:t>
            </a:r>
          </a:p>
        </p:txBody>
      </p:sp>
      <p:pic>
        <p:nvPicPr>
          <p:cNvPr id="20" name="Picture 19" descr="Chart, line chart&#10;&#10;Description automatically generated">
            <a:extLst>
              <a:ext uri="{FF2B5EF4-FFF2-40B4-BE49-F238E27FC236}">
                <a16:creationId xmlns:a16="http://schemas.microsoft.com/office/drawing/2014/main" id="{0EC0AD78-160D-4163-311A-46BED63CE32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91469" y="1839032"/>
            <a:ext cx="3574833" cy="2490966"/>
          </a:xfrm>
          <a:prstGeom prst="rect">
            <a:avLst/>
          </a:prstGeom>
          <a:noFill/>
          <a:ln>
            <a:noFill/>
          </a:ln>
        </p:spPr>
      </p:pic>
      <p:graphicFrame>
        <p:nvGraphicFramePr>
          <p:cNvPr id="21" name="Object 20">
            <a:extLst>
              <a:ext uri="{FF2B5EF4-FFF2-40B4-BE49-F238E27FC236}">
                <a16:creationId xmlns:a16="http://schemas.microsoft.com/office/drawing/2014/main" id="{8919343F-B897-44B4-6299-97CFB9637733}"/>
              </a:ext>
            </a:extLst>
          </p:cNvPr>
          <p:cNvGraphicFramePr>
            <a:graphicFrameLocks noChangeAspect="1"/>
          </p:cNvGraphicFramePr>
          <p:nvPr>
            <p:extLst>
              <p:ext uri="{D42A27DB-BD31-4B8C-83A1-F6EECF244321}">
                <p14:modId xmlns:p14="http://schemas.microsoft.com/office/powerpoint/2010/main" val="2944930620"/>
              </p:ext>
            </p:extLst>
          </p:nvPr>
        </p:nvGraphicFramePr>
        <p:xfrm>
          <a:off x="6204157" y="5942022"/>
          <a:ext cx="1403131" cy="605272"/>
        </p:xfrm>
        <a:graphic>
          <a:graphicData uri="http://schemas.openxmlformats.org/presentationml/2006/ole">
            <mc:AlternateContent xmlns:mc="http://schemas.openxmlformats.org/markup-compatibility/2006">
              <mc:Choice xmlns:v="urn:schemas-microsoft-com:vml" Requires="v">
                <p:oleObj name="Equation" r:id="rId7" imgW="971190" imgH="419641" progId="Equation.DSMT4">
                  <p:embed/>
                </p:oleObj>
              </mc:Choice>
              <mc:Fallback>
                <p:oleObj name="Equation" r:id="rId7" imgW="971190" imgH="419641" progId="Equation.DSMT4">
                  <p:embed/>
                  <p:pic>
                    <p:nvPicPr>
                      <p:cNvPr id="0" name=""/>
                      <p:cNvPicPr/>
                      <p:nvPr/>
                    </p:nvPicPr>
                    <p:blipFill>
                      <a:blip r:embed="rId8"/>
                      <a:stretch>
                        <a:fillRect/>
                      </a:stretch>
                    </p:blipFill>
                    <p:spPr>
                      <a:xfrm>
                        <a:off x="6204157" y="5942022"/>
                        <a:ext cx="1403131" cy="605272"/>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78AB4E7D-1261-437B-65CF-9036EF5615DF}"/>
              </a:ext>
            </a:extLst>
          </p:cNvPr>
          <p:cNvGraphicFramePr>
            <a:graphicFrameLocks noChangeAspect="1"/>
          </p:cNvGraphicFramePr>
          <p:nvPr>
            <p:extLst>
              <p:ext uri="{D42A27DB-BD31-4B8C-83A1-F6EECF244321}">
                <p14:modId xmlns:p14="http://schemas.microsoft.com/office/powerpoint/2010/main" val="2375342355"/>
              </p:ext>
            </p:extLst>
          </p:nvPr>
        </p:nvGraphicFramePr>
        <p:xfrm>
          <a:off x="8137233" y="5914116"/>
          <a:ext cx="3700806" cy="608064"/>
        </p:xfrm>
        <a:graphic>
          <a:graphicData uri="http://schemas.openxmlformats.org/presentationml/2006/ole">
            <mc:AlternateContent xmlns:mc="http://schemas.openxmlformats.org/markup-compatibility/2006">
              <mc:Choice xmlns:v="urn:schemas-microsoft-com:vml" Requires="v">
                <p:oleObj name="Equation" r:id="rId9" imgW="2628720" imgH="431640" progId="Equation.DSMT4">
                  <p:embed/>
                </p:oleObj>
              </mc:Choice>
              <mc:Fallback>
                <p:oleObj name="Equation" r:id="rId9" imgW="2628720" imgH="431640" progId="Equation.DSMT4">
                  <p:embed/>
                  <p:pic>
                    <p:nvPicPr>
                      <p:cNvPr id="0" name=""/>
                      <p:cNvPicPr/>
                      <p:nvPr/>
                    </p:nvPicPr>
                    <p:blipFill>
                      <a:blip r:embed="rId10"/>
                      <a:stretch>
                        <a:fillRect/>
                      </a:stretch>
                    </p:blipFill>
                    <p:spPr>
                      <a:xfrm>
                        <a:off x="8137233" y="5914116"/>
                        <a:ext cx="3700806" cy="608064"/>
                      </a:xfrm>
                      <a:prstGeom prst="rect">
                        <a:avLst/>
                      </a:prstGeom>
                      <a:solidFill>
                        <a:schemeClr val="accent5">
                          <a:lumMod val="40000"/>
                          <a:lumOff val="60000"/>
                        </a:schemeClr>
                      </a:solidFill>
                    </p:spPr>
                  </p:pic>
                </p:oleObj>
              </mc:Fallback>
            </mc:AlternateContent>
          </a:graphicData>
        </a:graphic>
      </p:graphicFrame>
      <p:graphicFrame>
        <p:nvGraphicFramePr>
          <p:cNvPr id="23" name="Object 22">
            <a:extLst>
              <a:ext uri="{FF2B5EF4-FFF2-40B4-BE49-F238E27FC236}">
                <a16:creationId xmlns:a16="http://schemas.microsoft.com/office/drawing/2014/main" id="{00E3CAC4-3564-E8B5-F16A-238DD237F679}"/>
              </a:ext>
            </a:extLst>
          </p:cNvPr>
          <p:cNvGraphicFramePr>
            <a:graphicFrameLocks noChangeAspect="1"/>
          </p:cNvGraphicFramePr>
          <p:nvPr>
            <p:extLst>
              <p:ext uri="{D42A27DB-BD31-4B8C-83A1-F6EECF244321}">
                <p14:modId xmlns:p14="http://schemas.microsoft.com/office/powerpoint/2010/main" val="311048129"/>
              </p:ext>
            </p:extLst>
          </p:nvPr>
        </p:nvGraphicFramePr>
        <p:xfrm>
          <a:off x="356842" y="5118591"/>
          <a:ext cx="1157326" cy="631269"/>
        </p:xfrm>
        <a:graphic>
          <a:graphicData uri="http://schemas.openxmlformats.org/presentationml/2006/ole">
            <mc:AlternateContent xmlns:mc="http://schemas.openxmlformats.org/markup-compatibility/2006">
              <mc:Choice xmlns:v="urn:schemas-microsoft-com:vml" Requires="v">
                <p:oleObj name="Equation" r:id="rId11" imgW="837692" imgH="457855" progId="Equation.DSMT4">
                  <p:embed/>
                </p:oleObj>
              </mc:Choice>
              <mc:Fallback>
                <p:oleObj name="Equation" r:id="rId11" imgW="837692" imgH="457855" progId="Equation.DSMT4">
                  <p:embed/>
                  <p:pic>
                    <p:nvPicPr>
                      <p:cNvPr id="0" name=""/>
                      <p:cNvPicPr/>
                      <p:nvPr/>
                    </p:nvPicPr>
                    <p:blipFill>
                      <a:blip r:embed="rId12"/>
                      <a:stretch>
                        <a:fillRect/>
                      </a:stretch>
                    </p:blipFill>
                    <p:spPr>
                      <a:xfrm>
                        <a:off x="356842" y="5118591"/>
                        <a:ext cx="1157326" cy="631269"/>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DFE383FA-2F3C-D860-B031-89915B84AAF1}"/>
              </a:ext>
            </a:extLst>
          </p:cNvPr>
          <p:cNvSpPr txBox="1"/>
          <p:nvPr/>
        </p:nvSpPr>
        <p:spPr>
          <a:xfrm>
            <a:off x="1650874" y="5130611"/>
            <a:ext cx="7841079" cy="523220"/>
          </a:xfrm>
          <a:prstGeom prst="rect">
            <a:avLst/>
          </a:prstGeom>
          <a:noFill/>
        </p:spPr>
        <p:txBody>
          <a:bodyPr wrap="square" rtlCol="0">
            <a:spAutoFit/>
          </a:bodyPr>
          <a:lstStyle/>
          <a:p>
            <a:r>
              <a:rPr lang="en-US" sz="1400"/>
              <a:t>where LL</a:t>
            </a:r>
            <a:r>
              <a:rPr lang="en-US" sz="1400" baseline="-25000"/>
              <a:t>m</a:t>
            </a:r>
            <a:r>
              <a:rPr lang="en-US" sz="1400"/>
              <a:t> is the log-loss of the ‘mean fit’ f(x) = p = n</a:t>
            </a:r>
            <a:r>
              <a:rPr lang="en-US" sz="1400" baseline="-25000"/>
              <a:t>true</a:t>
            </a:r>
            <a:r>
              <a:rPr lang="en-US" sz="1400"/>
              <a:t>/(n</a:t>
            </a:r>
            <a:r>
              <a:rPr lang="en-US" sz="1400" baseline="-25000"/>
              <a:t>true</a:t>
            </a:r>
            <a:r>
              <a:rPr lang="en-US" sz="1400"/>
              <a:t> + n</a:t>
            </a:r>
            <a:r>
              <a:rPr lang="en-US" sz="1400" baseline="-25000"/>
              <a:t>false</a:t>
            </a:r>
            <a:r>
              <a:rPr lang="en-US" sz="1400"/>
              <a:t>) = overall probability of event happening/being true, regardless of x.  </a:t>
            </a:r>
          </a:p>
        </p:txBody>
      </p:sp>
      <p:sp>
        <p:nvSpPr>
          <p:cNvPr id="25" name="TextBox 24">
            <a:extLst>
              <a:ext uri="{FF2B5EF4-FFF2-40B4-BE49-F238E27FC236}">
                <a16:creationId xmlns:a16="http://schemas.microsoft.com/office/drawing/2014/main" id="{3BA18E6F-76DD-D939-7405-F316AB33DBED}"/>
              </a:ext>
            </a:extLst>
          </p:cNvPr>
          <p:cNvSpPr txBox="1"/>
          <p:nvPr/>
        </p:nvSpPr>
        <p:spPr>
          <a:xfrm>
            <a:off x="250390" y="5914115"/>
            <a:ext cx="5737455" cy="584775"/>
          </a:xfrm>
          <a:prstGeom prst="rect">
            <a:avLst/>
          </a:prstGeom>
          <a:noFill/>
        </p:spPr>
        <p:txBody>
          <a:bodyPr wrap="square" rtlCol="0">
            <a:spAutoFit/>
          </a:bodyPr>
          <a:lstStyle/>
          <a:p>
            <a:r>
              <a:rPr lang="en-US" sz="1600"/>
              <a:t>Can also do Hypothesis test of whether there is any correlation with x.  Assuming there isn’t, variable Z is </a:t>
            </a:r>
            <a:r>
              <a:rPr lang="el-GR" sz="1600">
                <a:latin typeface="Calibri" panose="020F0502020204030204" pitchFamily="34" charset="0"/>
                <a:cs typeface="Calibri" panose="020F0502020204030204" pitchFamily="34" charset="0"/>
              </a:rPr>
              <a:t>χ</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distributed:</a:t>
            </a:r>
            <a:endParaRPr lang="en-US" sz="1600"/>
          </a:p>
        </p:txBody>
      </p:sp>
    </p:spTree>
    <p:extLst>
      <p:ext uri="{BB962C8B-B14F-4D97-AF65-F5344CB8AC3E}">
        <p14:creationId xmlns:p14="http://schemas.microsoft.com/office/powerpoint/2010/main" val="830842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90" y="900236"/>
            <a:ext cx="11184525" cy="830997"/>
          </a:xfrm>
          <a:prstGeom prst="rect">
            <a:avLst/>
          </a:prstGeom>
          <a:noFill/>
        </p:spPr>
        <p:txBody>
          <a:bodyPr wrap="square" rtlCol="0">
            <a:spAutoFit/>
          </a:bodyPr>
          <a:lstStyle/>
          <a:p>
            <a:r>
              <a:rPr lang="en-US" sz="1600"/>
              <a:t>Say we propose a random variable Y</a:t>
            </a:r>
            <a:r>
              <a:rPr lang="en-US" sz="1600" baseline="-25000"/>
              <a:t>i</a:t>
            </a:r>
            <a:r>
              <a:rPr lang="en-US" sz="1600"/>
              <a:t> = {1 if event occurs/is true, 0 if not} is correlated with multiple independent non-random variables </a:t>
            </a:r>
            <a:r>
              <a:rPr lang="en-US" sz="1600" b="1"/>
              <a:t>x</a:t>
            </a:r>
            <a:r>
              <a:rPr lang="en-US" sz="1600"/>
              <a:t>.   We can try to fit Y</a:t>
            </a:r>
            <a:r>
              <a:rPr lang="en-US" sz="1600" baseline="-25000"/>
              <a:t>i</a:t>
            </a:r>
            <a:r>
              <a:rPr lang="en-US" sz="1600"/>
              <a:t> random variable with a logistic regression f(</a:t>
            </a:r>
            <a:r>
              <a:rPr lang="en-US" sz="1600" b="1"/>
              <a:t>x</a:t>
            </a:r>
            <a:r>
              <a:rPr lang="en-US" sz="1600"/>
              <a:t>), say, which gives the probability that event occurred when </a:t>
            </a:r>
            <a:r>
              <a:rPr lang="en-US" sz="1600" b="1"/>
              <a:t>x</a:t>
            </a:r>
            <a:r>
              <a:rPr lang="en-US" sz="1600"/>
              <a:t> is in the neighborhood of, well, </a:t>
            </a:r>
            <a:r>
              <a:rPr lang="en-US" sz="1600" b="1"/>
              <a:t>x</a:t>
            </a:r>
            <a:r>
              <a:rPr lang="en-US" sz="1600"/>
              <a:t>.  e.g.</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871017" y="74020"/>
            <a:ext cx="5978015" cy="584775"/>
          </a:xfrm>
          <a:prstGeom prst="rect">
            <a:avLst/>
          </a:prstGeom>
          <a:noFill/>
        </p:spPr>
        <p:txBody>
          <a:bodyPr wrap="square" rtlCol="0">
            <a:spAutoFit/>
          </a:bodyPr>
          <a:lstStyle/>
          <a:p>
            <a:r>
              <a:rPr lang="en-US" sz="3200" b="1" u="sng">
                <a:solidFill>
                  <a:srgbClr val="FF0000"/>
                </a:solidFill>
              </a:rPr>
              <a:t>Logistic Regression (multivariable)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1400218943"/>
              </p:ext>
            </p:extLst>
          </p:nvPr>
        </p:nvGraphicFramePr>
        <p:xfrm>
          <a:off x="356842" y="1888023"/>
          <a:ext cx="6959600" cy="625475"/>
        </p:xfrm>
        <a:graphic>
          <a:graphicData uri="http://schemas.openxmlformats.org/presentationml/2006/ole">
            <mc:AlternateContent xmlns:mc="http://schemas.openxmlformats.org/markup-compatibility/2006">
              <mc:Choice xmlns:v="urn:schemas-microsoft-com:vml" Requires="v">
                <p:oleObj name="Equation" r:id="rId2" imgW="4394160" imgH="393480" progId="Equation.DSMT4">
                  <p:embed/>
                </p:oleObj>
              </mc:Choice>
              <mc:Fallback>
                <p:oleObj name="Equation" r:id="rId2" imgW="4394160" imgH="393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356842" y="1888023"/>
                        <a:ext cx="6959600" cy="625475"/>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250390" y="2647971"/>
            <a:ext cx="7625246" cy="1077218"/>
          </a:xfrm>
          <a:prstGeom prst="rect">
            <a:avLst/>
          </a:prstGeom>
          <a:noFill/>
        </p:spPr>
        <p:txBody>
          <a:bodyPr wrap="square" rtlCol="0">
            <a:spAutoFit/>
          </a:bodyPr>
          <a:lstStyle/>
          <a:p>
            <a:r>
              <a:rPr lang="en-US" sz="1600"/>
              <a:t>So say we take some sample measurements.  We’d like to be able to estimate the parameters </a:t>
            </a:r>
            <a:r>
              <a:rPr lang="el-GR" sz="1600">
                <a:latin typeface="Calibri" panose="020F0502020204030204" pitchFamily="34" charset="0"/>
                <a:cs typeface="Calibri" panose="020F0502020204030204" pitchFamily="34" charset="0"/>
              </a:rPr>
              <a:t>β</a:t>
            </a:r>
            <a:r>
              <a:rPr lang="en-US" sz="1600">
                <a:latin typeface="Calibri" panose="020F0502020204030204" pitchFamily="34" charset="0"/>
                <a:cs typeface="Calibri" panose="020F0502020204030204" pitchFamily="34" charset="0"/>
              </a:rPr>
              <a:t> and </a:t>
            </a:r>
            <a:r>
              <a:rPr lang="el-GR" sz="1600">
                <a:latin typeface="Calibri" panose="020F0502020204030204" pitchFamily="34" charset="0"/>
                <a:cs typeface="Calibri" panose="020F0502020204030204" pitchFamily="34" charset="0"/>
              </a:rPr>
              <a:t>μ</a:t>
            </a:r>
            <a:r>
              <a:rPr lang="en-US" sz="1600"/>
              <a:t>.  Non-biased variables whose expectations give us these are obtained by minimizing the ‘log-loss’, which is the –ln of the probability of our regression correctly predicting all outcomes.  </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extLst>
              <p:ext uri="{D42A27DB-BD31-4B8C-83A1-F6EECF244321}">
                <p14:modId xmlns:p14="http://schemas.microsoft.com/office/powerpoint/2010/main" val="2026027065"/>
              </p:ext>
            </p:extLst>
          </p:nvPr>
        </p:nvGraphicFramePr>
        <p:xfrm>
          <a:off x="356843" y="3859662"/>
          <a:ext cx="5314951" cy="660400"/>
        </p:xfrm>
        <a:graphic>
          <a:graphicData uri="http://schemas.openxmlformats.org/presentationml/2006/ole">
            <mc:AlternateContent xmlns:mc="http://schemas.openxmlformats.org/markup-compatibility/2006">
              <mc:Choice xmlns:v="urn:schemas-microsoft-com:vml" Requires="v">
                <p:oleObj name="Equation" r:id="rId4" imgW="3886200" imgH="482400" progId="Equation.DSMT4">
                  <p:embed/>
                </p:oleObj>
              </mc:Choice>
              <mc:Fallback>
                <p:oleObj name="Equation" r:id="rId4" imgW="3886200" imgH="482400"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356843" y="3859662"/>
                        <a:ext cx="5314951" cy="660400"/>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250390" y="4674613"/>
            <a:ext cx="7841079" cy="338554"/>
          </a:xfrm>
          <a:prstGeom prst="rect">
            <a:avLst/>
          </a:prstGeom>
          <a:noFill/>
        </p:spPr>
        <p:txBody>
          <a:bodyPr wrap="square" rtlCol="0">
            <a:spAutoFit/>
          </a:bodyPr>
          <a:lstStyle/>
          <a:p>
            <a:r>
              <a:rPr lang="en-US" sz="1600"/>
              <a:t>This generally requires a numerical routine.  One ‘goodness of fit’ measure, among many, is:   </a:t>
            </a:r>
          </a:p>
        </p:txBody>
      </p:sp>
      <p:pic>
        <p:nvPicPr>
          <p:cNvPr id="20" name="Picture 19" descr="Chart, line chart&#10;&#10;Description automatically generated">
            <a:extLst>
              <a:ext uri="{FF2B5EF4-FFF2-40B4-BE49-F238E27FC236}">
                <a16:creationId xmlns:a16="http://schemas.microsoft.com/office/drawing/2014/main" id="{0EC0AD78-160D-4163-311A-46BED63CE32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91470" y="2150748"/>
            <a:ext cx="3574833" cy="2490966"/>
          </a:xfrm>
          <a:prstGeom prst="rect">
            <a:avLst/>
          </a:prstGeom>
          <a:noFill/>
          <a:ln>
            <a:noFill/>
          </a:ln>
        </p:spPr>
      </p:pic>
      <p:graphicFrame>
        <p:nvGraphicFramePr>
          <p:cNvPr id="21" name="Object 20">
            <a:extLst>
              <a:ext uri="{FF2B5EF4-FFF2-40B4-BE49-F238E27FC236}">
                <a16:creationId xmlns:a16="http://schemas.microsoft.com/office/drawing/2014/main" id="{8919343F-B897-44B4-6299-97CFB9637733}"/>
              </a:ext>
            </a:extLst>
          </p:cNvPr>
          <p:cNvGraphicFramePr>
            <a:graphicFrameLocks noChangeAspect="1"/>
          </p:cNvGraphicFramePr>
          <p:nvPr>
            <p:extLst>
              <p:ext uri="{D42A27DB-BD31-4B8C-83A1-F6EECF244321}">
                <p14:modId xmlns:p14="http://schemas.microsoft.com/office/powerpoint/2010/main" val="187430186"/>
              </p:ext>
            </p:extLst>
          </p:nvPr>
        </p:nvGraphicFramePr>
        <p:xfrm>
          <a:off x="6172200" y="5942013"/>
          <a:ext cx="1466850" cy="604837"/>
        </p:xfrm>
        <a:graphic>
          <a:graphicData uri="http://schemas.openxmlformats.org/presentationml/2006/ole">
            <mc:AlternateContent xmlns:mc="http://schemas.openxmlformats.org/markup-compatibility/2006">
              <mc:Choice xmlns:v="urn:schemas-microsoft-com:vml" Requires="v">
                <p:oleObj name="Equation" r:id="rId7" imgW="1015920" imgH="419040" progId="Equation.DSMT4">
                  <p:embed/>
                </p:oleObj>
              </mc:Choice>
              <mc:Fallback>
                <p:oleObj name="Equation" r:id="rId7" imgW="1015920" imgH="419040" progId="Equation.DSMT4">
                  <p:embed/>
                  <p:pic>
                    <p:nvPicPr>
                      <p:cNvPr id="21" name="Object 20">
                        <a:extLst>
                          <a:ext uri="{FF2B5EF4-FFF2-40B4-BE49-F238E27FC236}">
                            <a16:creationId xmlns:a16="http://schemas.microsoft.com/office/drawing/2014/main" id="{8919343F-B897-44B4-6299-97CFB9637733}"/>
                          </a:ext>
                        </a:extLst>
                      </p:cNvPr>
                      <p:cNvPicPr/>
                      <p:nvPr/>
                    </p:nvPicPr>
                    <p:blipFill>
                      <a:blip r:embed="rId8"/>
                      <a:stretch>
                        <a:fillRect/>
                      </a:stretch>
                    </p:blipFill>
                    <p:spPr>
                      <a:xfrm>
                        <a:off x="6172200" y="5942013"/>
                        <a:ext cx="1466850" cy="604837"/>
                      </a:xfrm>
                      <a:prstGeom prst="rect">
                        <a:avLst/>
                      </a:prstGeom>
                      <a:solidFill>
                        <a:schemeClr val="accent5">
                          <a:lumMod val="40000"/>
                          <a:lumOff val="60000"/>
                        </a:schemeClr>
                      </a:solidFill>
                    </p:spPr>
                  </p:pic>
                </p:oleObj>
              </mc:Fallback>
            </mc:AlternateContent>
          </a:graphicData>
        </a:graphic>
      </p:graphicFrame>
      <p:graphicFrame>
        <p:nvGraphicFramePr>
          <p:cNvPr id="22" name="Object 21">
            <a:extLst>
              <a:ext uri="{FF2B5EF4-FFF2-40B4-BE49-F238E27FC236}">
                <a16:creationId xmlns:a16="http://schemas.microsoft.com/office/drawing/2014/main" id="{78AB4E7D-1261-437B-65CF-9036EF5615DF}"/>
              </a:ext>
            </a:extLst>
          </p:cNvPr>
          <p:cNvGraphicFramePr>
            <a:graphicFrameLocks noChangeAspect="1"/>
          </p:cNvGraphicFramePr>
          <p:nvPr>
            <p:extLst>
              <p:ext uri="{D42A27DB-BD31-4B8C-83A1-F6EECF244321}">
                <p14:modId xmlns:p14="http://schemas.microsoft.com/office/powerpoint/2010/main" val="265141863"/>
              </p:ext>
            </p:extLst>
          </p:nvPr>
        </p:nvGraphicFramePr>
        <p:xfrm>
          <a:off x="7905750" y="5913438"/>
          <a:ext cx="4165600" cy="608012"/>
        </p:xfrm>
        <a:graphic>
          <a:graphicData uri="http://schemas.openxmlformats.org/presentationml/2006/ole">
            <mc:AlternateContent xmlns:mc="http://schemas.openxmlformats.org/markup-compatibility/2006">
              <mc:Choice xmlns:v="urn:schemas-microsoft-com:vml" Requires="v">
                <p:oleObj name="Equation" r:id="rId9" imgW="2958840" imgH="431640" progId="Equation.DSMT4">
                  <p:embed/>
                </p:oleObj>
              </mc:Choice>
              <mc:Fallback>
                <p:oleObj name="Equation" r:id="rId9" imgW="2958840" imgH="431640" progId="Equation.DSMT4">
                  <p:embed/>
                  <p:pic>
                    <p:nvPicPr>
                      <p:cNvPr id="22" name="Object 21">
                        <a:extLst>
                          <a:ext uri="{FF2B5EF4-FFF2-40B4-BE49-F238E27FC236}">
                            <a16:creationId xmlns:a16="http://schemas.microsoft.com/office/drawing/2014/main" id="{78AB4E7D-1261-437B-65CF-9036EF5615DF}"/>
                          </a:ext>
                        </a:extLst>
                      </p:cNvPr>
                      <p:cNvPicPr/>
                      <p:nvPr/>
                    </p:nvPicPr>
                    <p:blipFill>
                      <a:blip r:embed="rId10"/>
                      <a:stretch>
                        <a:fillRect/>
                      </a:stretch>
                    </p:blipFill>
                    <p:spPr>
                      <a:xfrm>
                        <a:off x="7905750" y="5913438"/>
                        <a:ext cx="4165600" cy="608012"/>
                      </a:xfrm>
                      <a:prstGeom prst="rect">
                        <a:avLst/>
                      </a:prstGeom>
                      <a:solidFill>
                        <a:schemeClr val="accent5">
                          <a:lumMod val="40000"/>
                          <a:lumOff val="60000"/>
                        </a:schemeClr>
                      </a:solidFill>
                    </p:spPr>
                  </p:pic>
                </p:oleObj>
              </mc:Fallback>
            </mc:AlternateContent>
          </a:graphicData>
        </a:graphic>
      </p:graphicFrame>
      <p:graphicFrame>
        <p:nvGraphicFramePr>
          <p:cNvPr id="23" name="Object 22">
            <a:extLst>
              <a:ext uri="{FF2B5EF4-FFF2-40B4-BE49-F238E27FC236}">
                <a16:creationId xmlns:a16="http://schemas.microsoft.com/office/drawing/2014/main" id="{00E3CAC4-3564-E8B5-F16A-238DD237F679}"/>
              </a:ext>
            </a:extLst>
          </p:cNvPr>
          <p:cNvGraphicFramePr>
            <a:graphicFrameLocks noChangeAspect="1"/>
          </p:cNvGraphicFramePr>
          <p:nvPr/>
        </p:nvGraphicFramePr>
        <p:xfrm>
          <a:off x="356842" y="5118591"/>
          <a:ext cx="1157326" cy="631269"/>
        </p:xfrm>
        <a:graphic>
          <a:graphicData uri="http://schemas.openxmlformats.org/presentationml/2006/ole">
            <mc:AlternateContent xmlns:mc="http://schemas.openxmlformats.org/markup-compatibility/2006">
              <mc:Choice xmlns:v="urn:schemas-microsoft-com:vml" Requires="v">
                <p:oleObj name="Equation" r:id="rId11" imgW="837692" imgH="457855" progId="Equation.DSMT4">
                  <p:embed/>
                </p:oleObj>
              </mc:Choice>
              <mc:Fallback>
                <p:oleObj name="Equation" r:id="rId11" imgW="837692" imgH="457855" progId="Equation.DSMT4">
                  <p:embed/>
                  <p:pic>
                    <p:nvPicPr>
                      <p:cNvPr id="23" name="Object 22">
                        <a:extLst>
                          <a:ext uri="{FF2B5EF4-FFF2-40B4-BE49-F238E27FC236}">
                            <a16:creationId xmlns:a16="http://schemas.microsoft.com/office/drawing/2014/main" id="{00E3CAC4-3564-E8B5-F16A-238DD237F679}"/>
                          </a:ext>
                        </a:extLst>
                      </p:cNvPr>
                      <p:cNvPicPr/>
                      <p:nvPr/>
                    </p:nvPicPr>
                    <p:blipFill>
                      <a:blip r:embed="rId12"/>
                      <a:stretch>
                        <a:fillRect/>
                      </a:stretch>
                    </p:blipFill>
                    <p:spPr>
                      <a:xfrm>
                        <a:off x="356842" y="5118591"/>
                        <a:ext cx="1157326" cy="631269"/>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DFE383FA-2F3C-D860-B031-89915B84AAF1}"/>
              </a:ext>
            </a:extLst>
          </p:cNvPr>
          <p:cNvSpPr txBox="1"/>
          <p:nvPr/>
        </p:nvSpPr>
        <p:spPr>
          <a:xfrm>
            <a:off x="1650875" y="5130611"/>
            <a:ext cx="6952352" cy="523220"/>
          </a:xfrm>
          <a:prstGeom prst="rect">
            <a:avLst/>
          </a:prstGeom>
          <a:noFill/>
        </p:spPr>
        <p:txBody>
          <a:bodyPr wrap="square" rtlCol="0">
            <a:spAutoFit/>
          </a:bodyPr>
          <a:lstStyle/>
          <a:p>
            <a:r>
              <a:rPr lang="en-US" sz="1400"/>
              <a:t>where LL</a:t>
            </a:r>
            <a:r>
              <a:rPr lang="en-US" sz="1400" baseline="-25000"/>
              <a:t>m</a:t>
            </a:r>
            <a:r>
              <a:rPr lang="en-US" sz="1400"/>
              <a:t> is the log-loss of the ‘mean fit’ f(</a:t>
            </a:r>
            <a:r>
              <a:rPr lang="en-US" sz="1400" b="1"/>
              <a:t>x</a:t>
            </a:r>
            <a:r>
              <a:rPr lang="en-US" sz="1400"/>
              <a:t>) = p = n</a:t>
            </a:r>
            <a:r>
              <a:rPr lang="en-US" sz="1400" baseline="-25000"/>
              <a:t>true</a:t>
            </a:r>
            <a:r>
              <a:rPr lang="en-US" sz="1400"/>
              <a:t>/(n</a:t>
            </a:r>
            <a:r>
              <a:rPr lang="en-US" sz="1400" baseline="-25000"/>
              <a:t>true</a:t>
            </a:r>
            <a:r>
              <a:rPr lang="en-US" sz="1400"/>
              <a:t> + n</a:t>
            </a:r>
            <a:r>
              <a:rPr lang="en-US" sz="1400" baseline="-25000"/>
              <a:t>false</a:t>
            </a:r>
            <a:r>
              <a:rPr lang="en-US" sz="1400"/>
              <a:t>) = overall probability of even happening/being true, regardless of x.  </a:t>
            </a:r>
          </a:p>
        </p:txBody>
      </p:sp>
      <p:sp>
        <p:nvSpPr>
          <p:cNvPr id="25" name="TextBox 24">
            <a:extLst>
              <a:ext uri="{FF2B5EF4-FFF2-40B4-BE49-F238E27FC236}">
                <a16:creationId xmlns:a16="http://schemas.microsoft.com/office/drawing/2014/main" id="{3BA18E6F-76DD-D939-7405-F316AB33DBED}"/>
              </a:ext>
            </a:extLst>
          </p:cNvPr>
          <p:cNvSpPr txBox="1"/>
          <p:nvPr/>
        </p:nvSpPr>
        <p:spPr>
          <a:xfrm>
            <a:off x="250390" y="5914115"/>
            <a:ext cx="5845610" cy="830997"/>
          </a:xfrm>
          <a:prstGeom prst="rect">
            <a:avLst/>
          </a:prstGeom>
          <a:noFill/>
        </p:spPr>
        <p:txBody>
          <a:bodyPr wrap="square" rtlCol="0">
            <a:spAutoFit/>
          </a:bodyPr>
          <a:lstStyle/>
          <a:p>
            <a:r>
              <a:rPr lang="en-US" sz="1600"/>
              <a:t>Can also do Hypothesis test.  Assume model with f</a:t>
            </a:r>
            <a:r>
              <a:rPr lang="en-US" sz="1600" baseline="-25000"/>
              <a:t>0</a:t>
            </a:r>
            <a:r>
              <a:rPr lang="en-US" sz="1600"/>
              <a:t> d.o.f. describes data.  Then to test possibility that new model with f &gt; f</a:t>
            </a:r>
            <a:r>
              <a:rPr lang="en-US" sz="1600" baseline="-25000"/>
              <a:t>0</a:t>
            </a:r>
            <a:r>
              <a:rPr lang="en-US" sz="1600"/>
              <a:t> d.o.f. describes better, consider variable Z is </a:t>
            </a:r>
            <a:r>
              <a:rPr lang="el-GR" sz="1600">
                <a:latin typeface="Calibri" panose="020F0502020204030204" pitchFamily="34" charset="0"/>
                <a:cs typeface="Calibri" panose="020F0502020204030204" pitchFamily="34" charset="0"/>
              </a:rPr>
              <a:t>χ</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distributed with f – f</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d.o.f.:</a:t>
            </a:r>
            <a:endParaRPr lang="en-US" sz="1600"/>
          </a:p>
        </p:txBody>
      </p:sp>
    </p:spTree>
    <p:extLst>
      <p:ext uri="{BB962C8B-B14F-4D97-AF65-F5344CB8AC3E}">
        <p14:creationId xmlns:p14="http://schemas.microsoft.com/office/powerpoint/2010/main" val="428184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10FCE59-F7E2-4F52-BF55-802026FEAE23}"/>
              </a:ext>
            </a:extLst>
          </p:cNvPr>
          <p:cNvSpPr txBox="1"/>
          <p:nvPr/>
        </p:nvSpPr>
        <p:spPr>
          <a:xfrm>
            <a:off x="240216" y="906965"/>
            <a:ext cx="10364322" cy="984885"/>
          </a:xfrm>
          <a:prstGeom prst="rect">
            <a:avLst/>
          </a:prstGeom>
          <a:noFill/>
        </p:spPr>
        <p:txBody>
          <a:bodyPr wrap="square" rtlCol="0">
            <a:spAutoFit/>
          </a:bodyPr>
          <a:lstStyle/>
          <a:p>
            <a:r>
              <a:rPr lang="en-US" sz="1600" b="1"/>
              <a:t>Poisson Distribution</a:t>
            </a:r>
          </a:p>
          <a:p>
            <a:r>
              <a:rPr lang="en-US" sz="1400"/>
              <a:t>When p is super small, then the normal distribution doesn’t do so good a job of approximating the binomial distribution.  Let’s see what we might get in this scenario.  So we’ll expand lnP again, but presume p and x are both small (so won’t do Stirling approximation on ln(x)).  And we’ll keep terms only first order in small, so just x or p, but no x</a:t>
            </a:r>
            <a:r>
              <a:rPr lang="en-US" sz="1400" baseline="30000"/>
              <a:t>2</a:t>
            </a:r>
            <a:r>
              <a:rPr lang="en-US" sz="1400"/>
              <a:t> or p</a:t>
            </a:r>
            <a:r>
              <a:rPr lang="en-US" sz="1400" baseline="30000"/>
              <a:t>2</a:t>
            </a:r>
            <a:r>
              <a:rPr lang="en-US" sz="1400"/>
              <a:t> or xp.  So, </a:t>
            </a:r>
          </a:p>
        </p:txBody>
      </p:sp>
      <p:graphicFrame>
        <p:nvGraphicFramePr>
          <p:cNvPr id="10" name="Object 9">
            <a:extLst>
              <a:ext uri="{FF2B5EF4-FFF2-40B4-BE49-F238E27FC236}">
                <a16:creationId xmlns:a16="http://schemas.microsoft.com/office/drawing/2014/main" id="{29EE818A-F75D-4942-9DF7-7231BFD0560A}"/>
              </a:ext>
            </a:extLst>
          </p:cNvPr>
          <p:cNvGraphicFramePr>
            <a:graphicFrameLocks noChangeAspect="1"/>
          </p:cNvGraphicFramePr>
          <p:nvPr>
            <p:extLst>
              <p:ext uri="{D42A27DB-BD31-4B8C-83A1-F6EECF244321}">
                <p14:modId xmlns:p14="http://schemas.microsoft.com/office/powerpoint/2010/main" val="4102420463"/>
              </p:ext>
            </p:extLst>
          </p:nvPr>
        </p:nvGraphicFramePr>
        <p:xfrm>
          <a:off x="438052" y="5016264"/>
          <a:ext cx="7239000" cy="1519238"/>
        </p:xfrm>
        <a:graphic>
          <a:graphicData uri="http://schemas.openxmlformats.org/presentationml/2006/ole">
            <mc:AlternateContent xmlns:mc="http://schemas.openxmlformats.org/markup-compatibility/2006">
              <mc:Choice xmlns:v="urn:schemas-microsoft-com:vml" Requires="v">
                <p:oleObj name="Equation" r:id="rId2" imgW="5574960" imgH="1168200" progId="Equation.DSMT4">
                  <p:embed/>
                </p:oleObj>
              </mc:Choice>
              <mc:Fallback>
                <p:oleObj name="Equation" r:id="rId2" imgW="5574960" imgH="1168200" progId="Equation.DSMT4">
                  <p:embed/>
                  <p:pic>
                    <p:nvPicPr>
                      <p:cNvPr id="10" name="Object 9">
                        <a:extLst>
                          <a:ext uri="{FF2B5EF4-FFF2-40B4-BE49-F238E27FC236}">
                            <a16:creationId xmlns:a16="http://schemas.microsoft.com/office/drawing/2014/main" id="{29EE818A-F75D-4942-9DF7-7231BFD0560A}"/>
                          </a:ext>
                        </a:extLst>
                      </p:cNvPr>
                      <p:cNvPicPr/>
                      <p:nvPr/>
                    </p:nvPicPr>
                    <p:blipFill>
                      <a:blip r:embed="rId3"/>
                      <a:stretch>
                        <a:fillRect/>
                      </a:stretch>
                    </p:blipFill>
                    <p:spPr>
                      <a:xfrm>
                        <a:off x="438052" y="5016264"/>
                        <a:ext cx="7239000" cy="151923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B5C95ED-ADEC-4281-98A2-838BEC214EC9}"/>
              </a:ext>
            </a:extLst>
          </p:cNvPr>
          <p:cNvGraphicFramePr>
            <a:graphicFrameLocks noChangeAspect="1"/>
          </p:cNvGraphicFramePr>
          <p:nvPr>
            <p:extLst>
              <p:ext uri="{D42A27DB-BD31-4B8C-83A1-F6EECF244321}">
                <p14:modId xmlns:p14="http://schemas.microsoft.com/office/powerpoint/2010/main" val="1383624173"/>
              </p:ext>
            </p:extLst>
          </p:nvPr>
        </p:nvGraphicFramePr>
        <p:xfrm>
          <a:off x="8223208" y="3734303"/>
          <a:ext cx="2119312" cy="1316038"/>
        </p:xfrm>
        <a:graphic>
          <a:graphicData uri="http://schemas.openxmlformats.org/presentationml/2006/ole">
            <mc:AlternateContent xmlns:mc="http://schemas.openxmlformats.org/markup-compatibility/2006">
              <mc:Choice xmlns:v="urn:schemas-microsoft-com:vml" Requires="v">
                <p:oleObj name="Equation" r:id="rId4" imgW="1473120" imgH="914400" progId="Equation.DSMT4">
                  <p:embed/>
                </p:oleObj>
              </mc:Choice>
              <mc:Fallback>
                <p:oleObj name="Equation" r:id="rId4" imgW="1473120" imgH="914400" progId="Equation.DSMT4">
                  <p:embed/>
                  <p:pic>
                    <p:nvPicPr>
                      <p:cNvPr id="11" name="Object 10">
                        <a:extLst>
                          <a:ext uri="{FF2B5EF4-FFF2-40B4-BE49-F238E27FC236}">
                            <a16:creationId xmlns:a16="http://schemas.microsoft.com/office/drawing/2014/main" id="{6B5C95ED-ADEC-4281-98A2-838BEC214EC9}"/>
                          </a:ext>
                        </a:extLst>
                      </p:cNvPr>
                      <p:cNvPicPr/>
                      <p:nvPr/>
                    </p:nvPicPr>
                    <p:blipFill>
                      <a:blip r:embed="rId5"/>
                      <a:stretch>
                        <a:fillRect/>
                      </a:stretch>
                    </p:blipFill>
                    <p:spPr>
                      <a:xfrm>
                        <a:off x="8223208" y="3734303"/>
                        <a:ext cx="2119312" cy="1316038"/>
                      </a:xfrm>
                      <a:prstGeom prst="rect">
                        <a:avLst/>
                      </a:prstGeom>
                      <a:solidFill>
                        <a:srgbClr val="CCFFCC"/>
                      </a:solidFill>
                    </p:spPr>
                  </p:pic>
                </p:oleObj>
              </mc:Fallback>
            </mc:AlternateContent>
          </a:graphicData>
        </a:graphic>
      </p:graphicFrame>
      <p:sp>
        <p:nvSpPr>
          <p:cNvPr id="12" name="Rectangle 11">
            <a:extLst>
              <a:ext uri="{FF2B5EF4-FFF2-40B4-BE49-F238E27FC236}">
                <a16:creationId xmlns:a16="http://schemas.microsoft.com/office/drawing/2014/main" id="{C6F89B12-10B6-4C02-815B-7B07B9472DD9}"/>
              </a:ext>
            </a:extLst>
          </p:cNvPr>
          <p:cNvSpPr/>
          <p:nvPr/>
        </p:nvSpPr>
        <p:spPr>
          <a:xfrm>
            <a:off x="8072726" y="3232150"/>
            <a:ext cx="3147340" cy="307777"/>
          </a:xfrm>
          <a:prstGeom prst="rect">
            <a:avLst/>
          </a:prstGeom>
        </p:spPr>
        <p:txBody>
          <a:bodyPr wrap="square">
            <a:spAutoFit/>
          </a:bodyPr>
          <a:lstStyle/>
          <a:p>
            <a:r>
              <a:rPr lang="en-US" sz="1400"/>
              <a:t>Either way, exponentiating, we have:</a:t>
            </a:r>
          </a:p>
        </p:txBody>
      </p:sp>
      <p:sp>
        <p:nvSpPr>
          <p:cNvPr id="14" name="TextBox 13">
            <a:extLst>
              <a:ext uri="{FF2B5EF4-FFF2-40B4-BE49-F238E27FC236}">
                <a16:creationId xmlns:a16="http://schemas.microsoft.com/office/drawing/2014/main" id="{7E2FA42E-F1D3-4649-8836-5CBAFAB78FF1}"/>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2" name="Object 1">
            <a:extLst>
              <a:ext uri="{FF2B5EF4-FFF2-40B4-BE49-F238E27FC236}">
                <a16:creationId xmlns:a16="http://schemas.microsoft.com/office/drawing/2014/main" id="{FCF6C625-96F1-4F1F-8947-5884BE27FF38}"/>
              </a:ext>
            </a:extLst>
          </p:cNvPr>
          <p:cNvGraphicFramePr>
            <a:graphicFrameLocks noChangeAspect="1"/>
          </p:cNvGraphicFramePr>
          <p:nvPr>
            <p:extLst>
              <p:ext uri="{D42A27DB-BD31-4B8C-83A1-F6EECF244321}">
                <p14:modId xmlns:p14="http://schemas.microsoft.com/office/powerpoint/2010/main" val="1245426309"/>
              </p:ext>
            </p:extLst>
          </p:nvPr>
        </p:nvGraphicFramePr>
        <p:xfrm>
          <a:off x="353262" y="2062084"/>
          <a:ext cx="6113652" cy="2086793"/>
        </p:xfrm>
        <a:graphic>
          <a:graphicData uri="http://schemas.openxmlformats.org/presentationml/2006/ole">
            <mc:AlternateContent xmlns:mc="http://schemas.openxmlformats.org/markup-compatibility/2006">
              <mc:Choice xmlns:v="urn:schemas-microsoft-com:vml" Requires="v">
                <p:oleObj name="Equation" r:id="rId6" imgW="4762440" imgH="1625400" progId="Equation.DSMT4">
                  <p:embed/>
                </p:oleObj>
              </mc:Choice>
              <mc:Fallback>
                <p:oleObj name="Equation" r:id="rId6" imgW="4762440" imgH="1625400" progId="Equation.DSMT4">
                  <p:embed/>
                  <p:pic>
                    <p:nvPicPr>
                      <p:cNvPr id="0" name=""/>
                      <p:cNvPicPr/>
                      <p:nvPr/>
                    </p:nvPicPr>
                    <p:blipFill>
                      <a:blip r:embed="rId7"/>
                      <a:stretch>
                        <a:fillRect/>
                      </a:stretch>
                    </p:blipFill>
                    <p:spPr>
                      <a:xfrm>
                        <a:off x="353262" y="2062084"/>
                        <a:ext cx="6113652" cy="2086793"/>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C42F6C7-1EDB-4C58-B41D-223175286805}"/>
              </a:ext>
            </a:extLst>
          </p:cNvPr>
          <p:cNvSpPr txBox="1"/>
          <p:nvPr/>
        </p:nvSpPr>
        <p:spPr>
          <a:xfrm>
            <a:off x="240216" y="4427342"/>
            <a:ext cx="7634673" cy="310457"/>
          </a:xfrm>
          <a:prstGeom prst="rect">
            <a:avLst/>
          </a:prstGeom>
          <a:noFill/>
        </p:spPr>
        <p:txBody>
          <a:bodyPr wrap="square">
            <a:spAutoFit/>
          </a:bodyPr>
          <a:lstStyle/>
          <a:p>
            <a:r>
              <a:rPr lang="en-US" sz="1400"/>
              <a:t>More technically, we’re supposed to do the limit when x is small, but the average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 = </a:t>
            </a:r>
            <a:r>
              <a:rPr lang="en-US" sz="1400"/>
              <a:t>np is fixed.  So, </a:t>
            </a:r>
          </a:p>
        </p:txBody>
      </p:sp>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3564BCB9-102B-4256-B1C4-06D24917504B}"/>
                  </a:ext>
                </a:extLst>
              </p14:cNvPr>
              <p14:cNvContentPartPr/>
              <p14:nvPr/>
            </p14:nvContentPartPr>
            <p14:xfrm>
              <a:off x="7698849" y="3275111"/>
              <a:ext cx="352080" cy="2622240"/>
            </p14:xfrm>
          </p:contentPart>
        </mc:Choice>
        <mc:Fallback xmlns="">
          <p:pic>
            <p:nvPicPr>
              <p:cNvPr id="4" name="Ink 3">
                <a:extLst>
                  <a:ext uri="{FF2B5EF4-FFF2-40B4-BE49-F238E27FC236}">
                    <a16:creationId xmlns:a16="http://schemas.microsoft.com/office/drawing/2014/main" id="{3564BCB9-102B-4256-B1C4-06D24917504B}"/>
                  </a:ext>
                </a:extLst>
              </p:cNvPr>
              <p:cNvPicPr/>
              <p:nvPr/>
            </p:nvPicPr>
            <p:blipFill>
              <a:blip r:embed="rId10"/>
              <a:stretch>
                <a:fillRect/>
              </a:stretch>
            </p:blipFill>
            <p:spPr>
              <a:xfrm>
                <a:off x="7690209" y="3266111"/>
                <a:ext cx="369720" cy="2639880"/>
              </a:xfrm>
              <a:prstGeom prst="rect">
                <a:avLst/>
              </a:prstGeom>
            </p:spPr>
          </p:pic>
        </mc:Fallback>
      </mc:AlternateContent>
    </p:spTree>
    <p:extLst>
      <p:ext uri="{BB962C8B-B14F-4D97-AF65-F5344CB8AC3E}">
        <p14:creationId xmlns:p14="http://schemas.microsoft.com/office/powerpoint/2010/main" val="2405040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A556CB-F08E-443C-9BE2-CBD88A064BD0}"/>
              </a:ext>
            </a:extLst>
          </p:cNvPr>
          <p:cNvSpPr txBox="1"/>
          <p:nvPr/>
        </p:nvSpPr>
        <p:spPr>
          <a:xfrm>
            <a:off x="537543" y="1201753"/>
            <a:ext cx="8256259" cy="523220"/>
          </a:xfrm>
          <a:prstGeom prst="rect">
            <a:avLst/>
          </a:prstGeom>
          <a:noFill/>
        </p:spPr>
        <p:txBody>
          <a:bodyPr wrap="square" rtlCol="0">
            <a:spAutoFit/>
          </a:bodyPr>
          <a:lstStyle/>
          <a:p>
            <a:r>
              <a:rPr lang="en-US" sz="1400"/>
              <a:t>So can see that when p is very small, then the Gaussian approximation isn’t so great.  But the Poisson distribution does a much better job.  </a:t>
            </a:r>
          </a:p>
        </p:txBody>
      </p:sp>
      <p:sp>
        <p:nvSpPr>
          <p:cNvPr id="7" name="TextBox 6">
            <a:extLst>
              <a:ext uri="{FF2B5EF4-FFF2-40B4-BE49-F238E27FC236}">
                <a16:creationId xmlns:a16="http://schemas.microsoft.com/office/drawing/2014/main" id="{29309DBB-C765-46A6-924E-368C10233D3E}"/>
              </a:ext>
            </a:extLst>
          </p:cNvPr>
          <p:cNvSpPr txBox="1"/>
          <p:nvPr/>
        </p:nvSpPr>
        <p:spPr>
          <a:xfrm>
            <a:off x="537543" y="871333"/>
            <a:ext cx="2252310" cy="369332"/>
          </a:xfrm>
          <a:prstGeom prst="rect">
            <a:avLst/>
          </a:prstGeom>
          <a:noFill/>
        </p:spPr>
        <p:txBody>
          <a:bodyPr wrap="square" rtlCol="0">
            <a:spAutoFit/>
          </a:bodyPr>
          <a:lstStyle/>
          <a:p>
            <a:r>
              <a:rPr lang="en-US" b="1"/>
              <a:t>Poisson Distribution</a:t>
            </a:r>
          </a:p>
        </p:txBody>
      </p:sp>
      <p:sp>
        <p:nvSpPr>
          <p:cNvPr id="13" name="TextBox 12">
            <a:extLst>
              <a:ext uri="{FF2B5EF4-FFF2-40B4-BE49-F238E27FC236}">
                <a16:creationId xmlns:a16="http://schemas.microsoft.com/office/drawing/2014/main" id="{3400F3CB-06CF-4713-BC87-C0D3A7A5C9A9}"/>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pic>
        <p:nvPicPr>
          <p:cNvPr id="14" name="Picture 13">
            <a:extLst>
              <a:ext uri="{FF2B5EF4-FFF2-40B4-BE49-F238E27FC236}">
                <a16:creationId xmlns:a16="http://schemas.microsoft.com/office/drawing/2014/main" id="{8C0DB422-6C7C-4FEA-B63A-506D0B1FDECA}"/>
              </a:ext>
            </a:extLst>
          </p:cNvPr>
          <p:cNvPicPr>
            <a:picLocks noChangeAspect="1"/>
          </p:cNvPicPr>
          <p:nvPr/>
        </p:nvPicPr>
        <p:blipFill>
          <a:blip r:embed="rId2"/>
          <a:stretch>
            <a:fillRect/>
          </a:stretch>
        </p:blipFill>
        <p:spPr>
          <a:xfrm>
            <a:off x="537543" y="2277877"/>
            <a:ext cx="5656716" cy="3940731"/>
          </a:xfrm>
          <a:prstGeom prst="rect">
            <a:avLst/>
          </a:prstGeom>
        </p:spPr>
      </p:pic>
    </p:spTree>
    <p:extLst>
      <p:ext uri="{BB962C8B-B14F-4D97-AF65-F5344CB8AC3E}">
        <p14:creationId xmlns:p14="http://schemas.microsoft.com/office/powerpoint/2010/main" val="1736741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1CDD25EE-9339-4B6C-A31B-97F6A6613312}"/>
              </a:ext>
            </a:extLst>
          </p:cNvPr>
          <p:cNvGraphicFramePr>
            <a:graphicFrameLocks noChangeAspect="1"/>
          </p:cNvGraphicFramePr>
          <p:nvPr>
            <p:extLst>
              <p:ext uri="{D42A27DB-BD31-4B8C-83A1-F6EECF244321}">
                <p14:modId xmlns:p14="http://schemas.microsoft.com/office/powerpoint/2010/main" val="1537465611"/>
              </p:ext>
            </p:extLst>
          </p:nvPr>
        </p:nvGraphicFramePr>
        <p:xfrm>
          <a:off x="622413" y="5553819"/>
          <a:ext cx="2616200" cy="590550"/>
        </p:xfrm>
        <a:graphic>
          <a:graphicData uri="http://schemas.openxmlformats.org/presentationml/2006/ole">
            <mc:AlternateContent xmlns:mc="http://schemas.openxmlformats.org/markup-compatibility/2006">
              <mc:Choice xmlns:v="urn:schemas-microsoft-com:vml" Requires="v">
                <p:oleObj name="Equation" r:id="rId2" imgW="1854000" imgH="419040" progId="Equation.DSMT4">
                  <p:embed/>
                </p:oleObj>
              </mc:Choice>
              <mc:Fallback>
                <p:oleObj name="Equation" r:id="rId2" imgW="1854000" imgH="419040" progId="Equation.DSMT4">
                  <p:embed/>
                  <p:pic>
                    <p:nvPicPr>
                      <p:cNvPr id="4" name="Object 3">
                        <a:extLst>
                          <a:ext uri="{FF2B5EF4-FFF2-40B4-BE49-F238E27FC236}">
                            <a16:creationId xmlns:a16="http://schemas.microsoft.com/office/drawing/2014/main" id="{1CDD25EE-9339-4B6C-A31B-97F6A6613312}"/>
                          </a:ext>
                        </a:extLst>
                      </p:cNvPr>
                      <p:cNvPicPr/>
                      <p:nvPr/>
                    </p:nvPicPr>
                    <p:blipFill>
                      <a:blip r:embed="rId3"/>
                      <a:stretch>
                        <a:fillRect/>
                      </a:stretch>
                    </p:blipFill>
                    <p:spPr>
                      <a:xfrm>
                        <a:off x="622413" y="5553819"/>
                        <a:ext cx="2616200" cy="590550"/>
                      </a:xfrm>
                      <a:prstGeom prst="rect">
                        <a:avLst/>
                      </a:prstGeom>
                      <a:solidFill>
                        <a:srgbClr val="CCFFCC"/>
                      </a:solidFill>
                      <a:ln w="19050">
                        <a:noFill/>
                      </a:ln>
                    </p:spPr>
                  </p:pic>
                </p:oleObj>
              </mc:Fallback>
            </mc:AlternateContent>
          </a:graphicData>
        </a:graphic>
      </p:graphicFrame>
      <p:sp>
        <p:nvSpPr>
          <p:cNvPr id="5" name="TextBox 4">
            <a:extLst>
              <a:ext uri="{FF2B5EF4-FFF2-40B4-BE49-F238E27FC236}">
                <a16:creationId xmlns:a16="http://schemas.microsoft.com/office/drawing/2014/main" id="{EEA556CB-F08E-443C-9BE2-CBD88A064BD0}"/>
              </a:ext>
            </a:extLst>
          </p:cNvPr>
          <p:cNvSpPr txBox="1"/>
          <p:nvPr/>
        </p:nvSpPr>
        <p:spPr>
          <a:xfrm>
            <a:off x="537543" y="1063444"/>
            <a:ext cx="11398295" cy="523220"/>
          </a:xfrm>
          <a:prstGeom prst="rect">
            <a:avLst/>
          </a:prstGeom>
          <a:noFill/>
        </p:spPr>
        <p:txBody>
          <a:bodyPr wrap="square" rtlCol="0">
            <a:spAutoFit/>
          </a:bodyPr>
          <a:lstStyle/>
          <a:p>
            <a:r>
              <a:rPr lang="en-US" sz="1400"/>
              <a:t>Here’s another way, starting from a sort of scattering point of view.  Say we have the probability of scattering off an impurity is any infinitesimal time interval is dt/</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  And of not scattering therefore 1-dt/</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  Then the probability of x scatterings in a time interval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t, which would comprise n =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t/</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 events, is:</a:t>
            </a:r>
            <a:endParaRPr lang="en-US" sz="1400"/>
          </a:p>
        </p:txBody>
      </p:sp>
      <p:graphicFrame>
        <p:nvGraphicFramePr>
          <p:cNvPr id="6" name="Object 5">
            <a:extLst>
              <a:ext uri="{FF2B5EF4-FFF2-40B4-BE49-F238E27FC236}">
                <a16:creationId xmlns:a16="http://schemas.microsoft.com/office/drawing/2014/main" id="{ADEA301C-57CA-4722-8C92-5543C7E540ED}"/>
              </a:ext>
            </a:extLst>
          </p:cNvPr>
          <p:cNvGraphicFramePr>
            <a:graphicFrameLocks noChangeAspect="1"/>
          </p:cNvGraphicFramePr>
          <p:nvPr>
            <p:extLst>
              <p:ext uri="{D42A27DB-BD31-4B8C-83A1-F6EECF244321}">
                <p14:modId xmlns:p14="http://schemas.microsoft.com/office/powerpoint/2010/main" val="1258874308"/>
              </p:ext>
            </p:extLst>
          </p:nvPr>
        </p:nvGraphicFramePr>
        <p:xfrm>
          <a:off x="657397" y="2838509"/>
          <a:ext cx="5856288" cy="2274888"/>
        </p:xfrm>
        <a:graphic>
          <a:graphicData uri="http://schemas.openxmlformats.org/presentationml/2006/ole">
            <mc:AlternateContent xmlns:mc="http://schemas.openxmlformats.org/markup-compatibility/2006">
              <mc:Choice xmlns:v="urn:schemas-microsoft-com:vml" Requires="v">
                <p:oleObj name="Equation" r:id="rId4" imgW="4838400" imgH="1879560" progId="Equation.DSMT4">
                  <p:embed/>
                </p:oleObj>
              </mc:Choice>
              <mc:Fallback>
                <p:oleObj name="Equation" r:id="rId4" imgW="4838400" imgH="1879560" progId="Equation.DSMT4">
                  <p:embed/>
                  <p:pic>
                    <p:nvPicPr>
                      <p:cNvPr id="6" name="Object 5">
                        <a:extLst>
                          <a:ext uri="{FF2B5EF4-FFF2-40B4-BE49-F238E27FC236}">
                            <a16:creationId xmlns:a16="http://schemas.microsoft.com/office/drawing/2014/main" id="{ADEA301C-57CA-4722-8C92-5543C7E540ED}"/>
                          </a:ext>
                        </a:extLst>
                      </p:cNvPr>
                      <p:cNvPicPr/>
                      <p:nvPr/>
                    </p:nvPicPr>
                    <p:blipFill>
                      <a:blip r:embed="rId5"/>
                      <a:stretch>
                        <a:fillRect/>
                      </a:stretch>
                    </p:blipFill>
                    <p:spPr>
                      <a:xfrm>
                        <a:off x="657397" y="2838509"/>
                        <a:ext cx="5856288" cy="2274888"/>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4FFBA678-3F7B-49CC-862A-421115545CAF}"/>
              </a:ext>
            </a:extLst>
          </p:cNvPr>
          <p:cNvSpPr txBox="1"/>
          <p:nvPr/>
        </p:nvSpPr>
        <p:spPr>
          <a:xfrm>
            <a:off x="593229" y="2470320"/>
            <a:ext cx="7327455" cy="307777"/>
          </a:xfrm>
          <a:prstGeom prst="rect">
            <a:avLst/>
          </a:prstGeom>
          <a:noFill/>
        </p:spPr>
        <p:txBody>
          <a:bodyPr wrap="none" rtlCol="0">
            <a:spAutoFit/>
          </a:bodyPr>
          <a:lstStyle/>
          <a:p>
            <a:r>
              <a:rPr lang="en-US" sz="1400"/>
              <a:t>Taking ln of both sides, and simplifying, taking limit that dt </a:t>
            </a:r>
            <a:r>
              <a:rPr lang="en-US" sz="1400">
                <a:sym typeface="Wingdings" panose="05000000000000000000" pitchFamily="2" charset="2"/>
              </a:rPr>
              <a:t> 0, or equivalently that n  infinity.  </a:t>
            </a:r>
            <a:r>
              <a:rPr lang="en-US" sz="1400"/>
              <a:t>:</a:t>
            </a:r>
            <a:endParaRPr lang="en-US"/>
          </a:p>
        </p:txBody>
      </p:sp>
      <p:sp>
        <p:nvSpPr>
          <p:cNvPr id="9" name="TextBox 8">
            <a:extLst>
              <a:ext uri="{FF2B5EF4-FFF2-40B4-BE49-F238E27FC236}">
                <a16:creationId xmlns:a16="http://schemas.microsoft.com/office/drawing/2014/main" id="{EF3C8C62-FB61-4F39-A812-C14542BDB792}"/>
              </a:ext>
            </a:extLst>
          </p:cNvPr>
          <p:cNvSpPr txBox="1"/>
          <p:nvPr/>
        </p:nvSpPr>
        <p:spPr>
          <a:xfrm>
            <a:off x="546875" y="5129644"/>
            <a:ext cx="1335494" cy="307777"/>
          </a:xfrm>
          <a:prstGeom prst="rect">
            <a:avLst/>
          </a:prstGeom>
          <a:noFill/>
        </p:spPr>
        <p:txBody>
          <a:bodyPr wrap="none" rtlCol="0">
            <a:spAutoFit/>
          </a:bodyPr>
          <a:lstStyle/>
          <a:p>
            <a:r>
              <a:rPr lang="en-US" sz="1400"/>
              <a:t>Exponentiating:</a:t>
            </a:r>
            <a:endParaRPr lang="en-US"/>
          </a:p>
        </p:txBody>
      </p:sp>
      <p:sp>
        <p:nvSpPr>
          <p:cNvPr id="10" name="TextBox 9">
            <a:extLst>
              <a:ext uri="{FF2B5EF4-FFF2-40B4-BE49-F238E27FC236}">
                <a16:creationId xmlns:a16="http://schemas.microsoft.com/office/drawing/2014/main" id="{479A62C9-1719-4D7E-B796-33BE02ACC2FE}"/>
              </a:ext>
            </a:extLst>
          </p:cNvPr>
          <p:cNvSpPr txBox="1"/>
          <p:nvPr/>
        </p:nvSpPr>
        <p:spPr>
          <a:xfrm>
            <a:off x="537543" y="6325239"/>
            <a:ext cx="10585576" cy="307777"/>
          </a:xfrm>
          <a:prstGeom prst="rect">
            <a:avLst/>
          </a:prstGeom>
          <a:noFill/>
        </p:spPr>
        <p:txBody>
          <a:bodyPr wrap="square" rtlCol="0">
            <a:spAutoFit/>
          </a:bodyPr>
          <a:lstStyle/>
          <a:p>
            <a:r>
              <a:rPr lang="en-US" sz="1400"/>
              <a:t>Cool!  So # of scattering events, # of nuclear decays, # emails, # traffic accidents, etc., in a certain time interval, is modelled by Poisson.  </a:t>
            </a:r>
            <a:endParaRPr lang="en-US"/>
          </a:p>
        </p:txBody>
      </p:sp>
      <p:sp>
        <p:nvSpPr>
          <p:cNvPr id="11" name="Freeform: Shape 10">
            <a:extLst>
              <a:ext uri="{FF2B5EF4-FFF2-40B4-BE49-F238E27FC236}">
                <a16:creationId xmlns:a16="http://schemas.microsoft.com/office/drawing/2014/main" id="{4EBE7052-FDC0-49E3-86DB-99C1CA71B741}"/>
              </a:ext>
            </a:extLst>
          </p:cNvPr>
          <p:cNvSpPr/>
          <p:nvPr/>
        </p:nvSpPr>
        <p:spPr>
          <a:xfrm>
            <a:off x="3516782" y="5407418"/>
            <a:ext cx="1110343" cy="419949"/>
          </a:xfrm>
          <a:custGeom>
            <a:avLst/>
            <a:gdLst>
              <a:gd name="connsiteX0" fmla="*/ 0 w 1110343"/>
              <a:gd name="connsiteY0" fmla="*/ 419949 h 419949"/>
              <a:gd name="connsiteX1" fmla="*/ 167951 w 1110343"/>
              <a:gd name="connsiteY1" fmla="*/ 410618 h 419949"/>
              <a:gd name="connsiteX2" fmla="*/ 214604 w 1110343"/>
              <a:gd name="connsiteY2" fmla="*/ 401288 h 419949"/>
              <a:gd name="connsiteX3" fmla="*/ 391886 w 1110343"/>
              <a:gd name="connsiteY3" fmla="*/ 363965 h 419949"/>
              <a:gd name="connsiteX4" fmla="*/ 447870 w 1110343"/>
              <a:gd name="connsiteY4" fmla="*/ 345304 h 419949"/>
              <a:gd name="connsiteX5" fmla="*/ 522515 w 1110343"/>
              <a:gd name="connsiteY5" fmla="*/ 307982 h 419949"/>
              <a:gd name="connsiteX6" fmla="*/ 578498 w 1110343"/>
              <a:gd name="connsiteY6" fmla="*/ 251998 h 419949"/>
              <a:gd name="connsiteX7" fmla="*/ 597160 w 1110343"/>
              <a:gd name="connsiteY7" fmla="*/ 224006 h 419949"/>
              <a:gd name="connsiteX8" fmla="*/ 625151 w 1110343"/>
              <a:gd name="connsiteY8" fmla="*/ 205345 h 419949"/>
              <a:gd name="connsiteX9" fmla="*/ 653143 w 1110343"/>
              <a:gd name="connsiteY9" fmla="*/ 177353 h 419949"/>
              <a:gd name="connsiteX10" fmla="*/ 671804 w 1110343"/>
              <a:gd name="connsiteY10" fmla="*/ 149361 h 419949"/>
              <a:gd name="connsiteX11" fmla="*/ 718457 w 1110343"/>
              <a:gd name="connsiteY11" fmla="*/ 121369 h 419949"/>
              <a:gd name="connsiteX12" fmla="*/ 783772 w 1110343"/>
              <a:gd name="connsiteY12" fmla="*/ 84047 h 419949"/>
              <a:gd name="connsiteX13" fmla="*/ 830425 w 1110343"/>
              <a:gd name="connsiteY13" fmla="*/ 56055 h 419949"/>
              <a:gd name="connsiteX14" fmla="*/ 933062 w 1110343"/>
              <a:gd name="connsiteY14" fmla="*/ 37394 h 419949"/>
              <a:gd name="connsiteX15" fmla="*/ 1054360 w 1110343"/>
              <a:gd name="connsiteY15" fmla="*/ 9402 h 419949"/>
              <a:gd name="connsiteX16" fmla="*/ 1110343 w 1110343"/>
              <a:gd name="connsiteY16" fmla="*/ 71 h 41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10343" h="419949">
                <a:moveTo>
                  <a:pt x="0" y="419949"/>
                </a:moveTo>
                <a:cubicBezTo>
                  <a:pt x="55984" y="416839"/>
                  <a:pt x="112092" y="415475"/>
                  <a:pt x="167951" y="410618"/>
                </a:cubicBezTo>
                <a:cubicBezTo>
                  <a:pt x="183750" y="409244"/>
                  <a:pt x="198961" y="403895"/>
                  <a:pt x="214604" y="401288"/>
                </a:cubicBezTo>
                <a:cubicBezTo>
                  <a:pt x="294671" y="387944"/>
                  <a:pt x="299398" y="394794"/>
                  <a:pt x="391886" y="363965"/>
                </a:cubicBezTo>
                <a:cubicBezTo>
                  <a:pt x="410547" y="357745"/>
                  <a:pt x="431503" y="356215"/>
                  <a:pt x="447870" y="345304"/>
                </a:cubicBezTo>
                <a:cubicBezTo>
                  <a:pt x="489798" y="317352"/>
                  <a:pt x="465450" y="330808"/>
                  <a:pt x="522515" y="307982"/>
                </a:cubicBezTo>
                <a:cubicBezTo>
                  <a:pt x="613980" y="186023"/>
                  <a:pt x="496647" y="333848"/>
                  <a:pt x="578498" y="251998"/>
                </a:cubicBezTo>
                <a:cubicBezTo>
                  <a:pt x="586428" y="244068"/>
                  <a:pt x="589230" y="231936"/>
                  <a:pt x="597160" y="224006"/>
                </a:cubicBezTo>
                <a:cubicBezTo>
                  <a:pt x="605089" y="216077"/>
                  <a:pt x="616536" y="212524"/>
                  <a:pt x="625151" y="205345"/>
                </a:cubicBezTo>
                <a:cubicBezTo>
                  <a:pt x="635288" y="196897"/>
                  <a:pt x="644695" y="187490"/>
                  <a:pt x="653143" y="177353"/>
                </a:cubicBezTo>
                <a:cubicBezTo>
                  <a:pt x="660322" y="168738"/>
                  <a:pt x="663290" y="156659"/>
                  <a:pt x="671804" y="149361"/>
                </a:cubicBezTo>
                <a:cubicBezTo>
                  <a:pt x="685573" y="137559"/>
                  <a:pt x="703078" y="130981"/>
                  <a:pt x="718457" y="121369"/>
                </a:cubicBezTo>
                <a:cubicBezTo>
                  <a:pt x="812301" y="62717"/>
                  <a:pt x="669094" y="147756"/>
                  <a:pt x="783772" y="84047"/>
                </a:cubicBezTo>
                <a:cubicBezTo>
                  <a:pt x="799625" y="75240"/>
                  <a:pt x="813853" y="63421"/>
                  <a:pt x="830425" y="56055"/>
                </a:cubicBezTo>
                <a:cubicBezTo>
                  <a:pt x="851267" y="46792"/>
                  <a:pt x="919907" y="39273"/>
                  <a:pt x="933062" y="37394"/>
                </a:cubicBezTo>
                <a:cubicBezTo>
                  <a:pt x="1029412" y="5277"/>
                  <a:pt x="947767" y="28783"/>
                  <a:pt x="1054360" y="9402"/>
                </a:cubicBezTo>
                <a:cubicBezTo>
                  <a:pt x="1113976" y="-1438"/>
                  <a:pt x="1070971" y="71"/>
                  <a:pt x="1110343" y="7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84282A1-5B6D-43EB-8538-CF64F033935D}"/>
              </a:ext>
            </a:extLst>
          </p:cNvPr>
          <p:cNvSpPr txBox="1"/>
          <p:nvPr/>
        </p:nvSpPr>
        <p:spPr>
          <a:xfrm>
            <a:off x="4905295" y="5173809"/>
            <a:ext cx="5435207" cy="738664"/>
          </a:xfrm>
          <a:prstGeom prst="rect">
            <a:avLst/>
          </a:prstGeom>
          <a:noFill/>
        </p:spPr>
        <p:txBody>
          <a:bodyPr wrap="square" rtlCol="0">
            <a:spAutoFit/>
          </a:bodyPr>
          <a:lstStyle/>
          <a:p>
            <a:r>
              <a:rPr lang="en-US" sz="1400"/>
              <a:t>dt/</a:t>
            </a:r>
            <a:r>
              <a:rPr lang="el-GR" sz="1400"/>
              <a:t>τ</a:t>
            </a:r>
            <a:r>
              <a:rPr lang="en-US" sz="1400"/>
              <a:t> is probability of event happening in any infinitesimal time-interval</a:t>
            </a:r>
          </a:p>
          <a:p>
            <a:r>
              <a:rPr lang="en-US" sz="1400"/>
              <a:t>x is number of events that happen in time </a:t>
            </a:r>
            <a:r>
              <a:rPr lang="el-GR" sz="1400"/>
              <a:t>Δ</a:t>
            </a:r>
            <a:r>
              <a:rPr lang="en-US" sz="1400"/>
              <a:t>t  </a:t>
            </a:r>
          </a:p>
          <a:p>
            <a:r>
              <a:rPr lang="el-GR" sz="1400"/>
              <a:t>λ</a:t>
            </a:r>
            <a:r>
              <a:rPr lang="en-US" sz="1400"/>
              <a:t> is the average number of events in time </a:t>
            </a:r>
            <a:r>
              <a:rPr lang="el-GR" sz="1400"/>
              <a:t>Δ</a:t>
            </a:r>
            <a:r>
              <a:rPr lang="en-US" sz="1400"/>
              <a:t>t, which is </a:t>
            </a:r>
            <a:r>
              <a:rPr lang="el-GR" sz="1400"/>
              <a:t>Δ</a:t>
            </a:r>
            <a:r>
              <a:rPr lang="en-US" sz="1400"/>
              <a:t>t/</a:t>
            </a:r>
            <a:r>
              <a:rPr lang="el-GR" sz="1400"/>
              <a:t>τ</a:t>
            </a:r>
            <a:r>
              <a:rPr lang="en-US" sz="1400"/>
              <a:t>.</a:t>
            </a:r>
          </a:p>
        </p:txBody>
      </p:sp>
      <p:sp>
        <p:nvSpPr>
          <p:cNvPr id="7" name="TextBox 6">
            <a:extLst>
              <a:ext uri="{FF2B5EF4-FFF2-40B4-BE49-F238E27FC236}">
                <a16:creationId xmlns:a16="http://schemas.microsoft.com/office/drawing/2014/main" id="{29309DBB-C765-46A6-924E-368C10233D3E}"/>
              </a:ext>
            </a:extLst>
          </p:cNvPr>
          <p:cNvSpPr txBox="1"/>
          <p:nvPr/>
        </p:nvSpPr>
        <p:spPr>
          <a:xfrm>
            <a:off x="537543" y="735145"/>
            <a:ext cx="2252310" cy="369332"/>
          </a:xfrm>
          <a:prstGeom prst="rect">
            <a:avLst/>
          </a:prstGeom>
          <a:noFill/>
        </p:spPr>
        <p:txBody>
          <a:bodyPr wrap="square" rtlCol="0">
            <a:spAutoFit/>
          </a:bodyPr>
          <a:lstStyle/>
          <a:p>
            <a:r>
              <a:rPr lang="en-US" b="1"/>
              <a:t>Poisson Distribution</a:t>
            </a:r>
          </a:p>
        </p:txBody>
      </p:sp>
      <p:sp>
        <p:nvSpPr>
          <p:cNvPr id="13" name="TextBox 12">
            <a:extLst>
              <a:ext uri="{FF2B5EF4-FFF2-40B4-BE49-F238E27FC236}">
                <a16:creationId xmlns:a16="http://schemas.microsoft.com/office/drawing/2014/main" id="{3400F3CB-06CF-4713-BC87-C0D3A7A5C9A9}"/>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graphicFrame>
        <p:nvGraphicFramePr>
          <p:cNvPr id="3" name="Object 2">
            <a:extLst>
              <a:ext uri="{FF2B5EF4-FFF2-40B4-BE49-F238E27FC236}">
                <a16:creationId xmlns:a16="http://schemas.microsoft.com/office/drawing/2014/main" id="{B6EFF80A-0D79-4574-8A19-0CFD2AB4D334}"/>
              </a:ext>
            </a:extLst>
          </p:cNvPr>
          <p:cNvGraphicFramePr>
            <a:graphicFrameLocks noChangeAspect="1"/>
          </p:cNvGraphicFramePr>
          <p:nvPr>
            <p:extLst>
              <p:ext uri="{D42A27DB-BD31-4B8C-83A1-F6EECF244321}">
                <p14:modId xmlns:p14="http://schemas.microsoft.com/office/powerpoint/2010/main" val="1466101052"/>
              </p:ext>
            </p:extLst>
          </p:nvPr>
        </p:nvGraphicFramePr>
        <p:xfrm>
          <a:off x="657397" y="1694367"/>
          <a:ext cx="4867914" cy="587219"/>
        </p:xfrm>
        <a:graphic>
          <a:graphicData uri="http://schemas.openxmlformats.org/presentationml/2006/ole">
            <mc:AlternateContent xmlns:mc="http://schemas.openxmlformats.org/markup-compatibility/2006">
              <mc:Choice xmlns:v="urn:schemas-microsoft-com:vml" Requires="v">
                <p:oleObj name="Equation" r:id="rId6" imgW="4000320" imgH="482400" progId="Equation.DSMT4">
                  <p:embed/>
                </p:oleObj>
              </mc:Choice>
              <mc:Fallback>
                <p:oleObj name="Equation" r:id="rId6" imgW="4000320" imgH="482400" progId="Equation.DSMT4">
                  <p:embed/>
                  <p:pic>
                    <p:nvPicPr>
                      <p:cNvPr id="0" name=""/>
                      <p:cNvPicPr/>
                      <p:nvPr/>
                    </p:nvPicPr>
                    <p:blipFill>
                      <a:blip r:embed="rId7"/>
                      <a:stretch>
                        <a:fillRect/>
                      </a:stretch>
                    </p:blipFill>
                    <p:spPr>
                      <a:xfrm>
                        <a:off x="657397" y="1694367"/>
                        <a:ext cx="4867914" cy="587219"/>
                      </a:xfrm>
                      <a:prstGeom prst="rect">
                        <a:avLst/>
                      </a:prstGeom>
                    </p:spPr>
                  </p:pic>
                </p:oleObj>
              </mc:Fallback>
            </mc:AlternateContent>
          </a:graphicData>
        </a:graphic>
      </p:graphicFrame>
    </p:spTree>
    <p:extLst>
      <p:ext uri="{BB962C8B-B14F-4D97-AF65-F5344CB8AC3E}">
        <p14:creationId xmlns:p14="http://schemas.microsoft.com/office/powerpoint/2010/main" val="32629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A556CB-F08E-443C-9BE2-CBD88A064BD0}"/>
              </a:ext>
            </a:extLst>
          </p:cNvPr>
          <p:cNvSpPr txBox="1"/>
          <p:nvPr/>
        </p:nvSpPr>
        <p:spPr>
          <a:xfrm>
            <a:off x="140027" y="1193623"/>
            <a:ext cx="11394748" cy="307777"/>
          </a:xfrm>
          <a:prstGeom prst="rect">
            <a:avLst/>
          </a:prstGeom>
          <a:noFill/>
        </p:spPr>
        <p:txBody>
          <a:bodyPr wrap="square" rtlCol="0">
            <a:spAutoFit/>
          </a:bodyPr>
          <a:lstStyle/>
          <a:p>
            <a:r>
              <a:rPr lang="en-US" sz="1400"/>
              <a:t>Say we have a </a:t>
            </a:r>
          </a:p>
        </p:txBody>
      </p:sp>
      <p:sp>
        <p:nvSpPr>
          <p:cNvPr id="7" name="TextBox 6">
            <a:extLst>
              <a:ext uri="{FF2B5EF4-FFF2-40B4-BE49-F238E27FC236}">
                <a16:creationId xmlns:a16="http://schemas.microsoft.com/office/drawing/2014/main" id="{29309DBB-C765-46A6-924E-368C10233D3E}"/>
              </a:ext>
            </a:extLst>
          </p:cNvPr>
          <p:cNvSpPr txBox="1"/>
          <p:nvPr/>
        </p:nvSpPr>
        <p:spPr>
          <a:xfrm>
            <a:off x="130601" y="909134"/>
            <a:ext cx="5598989" cy="369332"/>
          </a:xfrm>
          <a:prstGeom prst="rect">
            <a:avLst/>
          </a:prstGeom>
          <a:noFill/>
        </p:spPr>
        <p:txBody>
          <a:bodyPr wrap="square" rtlCol="0">
            <a:spAutoFit/>
          </a:bodyPr>
          <a:lstStyle/>
          <a:p>
            <a:r>
              <a:rPr lang="en-US" b="1"/>
              <a:t>Linear combination of Normally distributed variables</a:t>
            </a:r>
          </a:p>
        </p:txBody>
      </p:sp>
      <p:graphicFrame>
        <p:nvGraphicFramePr>
          <p:cNvPr id="14" name="Object 13">
            <a:extLst>
              <a:ext uri="{FF2B5EF4-FFF2-40B4-BE49-F238E27FC236}">
                <a16:creationId xmlns:a16="http://schemas.microsoft.com/office/drawing/2014/main" id="{CA0E224B-5606-40A6-A8BE-BBB4A477444A}"/>
              </a:ext>
            </a:extLst>
          </p:cNvPr>
          <p:cNvGraphicFramePr>
            <a:graphicFrameLocks noChangeAspect="1"/>
          </p:cNvGraphicFramePr>
          <p:nvPr/>
        </p:nvGraphicFramePr>
        <p:xfrm>
          <a:off x="2271713" y="1876425"/>
          <a:ext cx="1751012" cy="547688"/>
        </p:xfrm>
        <a:graphic>
          <a:graphicData uri="http://schemas.openxmlformats.org/presentationml/2006/ole">
            <mc:AlternateContent xmlns:mc="http://schemas.openxmlformats.org/markup-compatibility/2006">
              <mc:Choice xmlns:v="urn:schemas-microsoft-com:vml" Requires="v">
                <p:oleObj name="Equation" r:id="rId2" imgW="1384200" imgH="431640" progId="Equation.DSMT4">
                  <p:embed/>
                </p:oleObj>
              </mc:Choice>
              <mc:Fallback>
                <p:oleObj name="Equation" r:id="rId2" imgW="1384200" imgH="431640" progId="Equation.DSMT4">
                  <p:embed/>
                  <p:pic>
                    <p:nvPicPr>
                      <p:cNvPr id="14" name="Object 13">
                        <a:extLst>
                          <a:ext uri="{FF2B5EF4-FFF2-40B4-BE49-F238E27FC236}">
                            <a16:creationId xmlns:a16="http://schemas.microsoft.com/office/drawing/2014/main" id="{CA0E224B-5606-40A6-A8BE-BBB4A477444A}"/>
                          </a:ext>
                        </a:extLst>
                      </p:cNvPr>
                      <p:cNvPicPr/>
                      <p:nvPr/>
                    </p:nvPicPr>
                    <p:blipFill>
                      <a:blip r:embed="rId3"/>
                      <a:stretch>
                        <a:fillRect/>
                      </a:stretch>
                    </p:blipFill>
                    <p:spPr>
                      <a:xfrm>
                        <a:off x="2271713" y="1876425"/>
                        <a:ext cx="1751012" cy="54768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9DD6EDA1-8461-451A-82CD-F999735AE02C}"/>
              </a:ext>
            </a:extLst>
          </p:cNvPr>
          <p:cNvGraphicFramePr>
            <a:graphicFrameLocks noChangeAspect="1"/>
          </p:cNvGraphicFramePr>
          <p:nvPr/>
        </p:nvGraphicFramePr>
        <p:xfrm>
          <a:off x="266700" y="1889125"/>
          <a:ext cx="985838" cy="568325"/>
        </p:xfrm>
        <a:graphic>
          <a:graphicData uri="http://schemas.openxmlformats.org/presentationml/2006/ole">
            <mc:AlternateContent xmlns:mc="http://schemas.openxmlformats.org/markup-compatibility/2006">
              <mc:Choice xmlns:v="urn:schemas-microsoft-com:vml" Requires="v">
                <p:oleObj name="Equation" r:id="rId4" imgW="749160" imgH="431640" progId="Equation.DSMT4">
                  <p:embed/>
                </p:oleObj>
              </mc:Choice>
              <mc:Fallback>
                <p:oleObj name="Equation" r:id="rId4" imgW="749160" imgH="431640" progId="Equation.DSMT4">
                  <p:embed/>
                  <p:pic>
                    <p:nvPicPr>
                      <p:cNvPr id="16" name="Object 15">
                        <a:extLst>
                          <a:ext uri="{FF2B5EF4-FFF2-40B4-BE49-F238E27FC236}">
                            <a16:creationId xmlns:a16="http://schemas.microsoft.com/office/drawing/2014/main" id="{9DD6EDA1-8461-451A-82CD-F999735AE02C}"/>
                          </a:ext>
                        </a:extLst>
                      </p:cNvPr>
                      <p:cNvPicPr/>
                      <p:nvPr/>
                    </p:nvPicPr>
                    <p:blipFill>
                      <a:blip r:embed="rId5"/>
                      <a:stretch>
                        <a:fillRect/>
                      </a:stretch>
                    </p:blipFill>
                    <p:spPr>
                      <a:xfrm>
                        <a:off x="266700" y="1889125"/>
                        <a:ext cx="985838" cy="568325"/>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0E843937-974D-4F70-A667-7C555E27B442}"/>
              </a:ext>
            </a:extLst>
          </p:cNvPr>
          <p:cNvSpPr txBox="1"/>
          <p:nvPr/>
        </p:nvSpPr>
        <p:spPr>
          <a:xfrm>
            <a:off x="140027" y="2720231"/>
            <a:ext cx="7490542" cy="307777"/>
          </a:xfrm>
          <a:prstGeom prst="rect">
            <a:avLst/>
          </a:prstGeom>
          <a:noFill/>
        </p:spPr>
        <p:txBody>
          <a:bodyPr wrap="square" rtlCol="0">
            <a:spAutoFit/>
          </a:bodyPr>
          <a:lstStyle/>
          <a:p>
            <a:r>
              <a:rPr lang="en-US" sz="1400"/>
              <a:t>Then the following z variable, which we’ll note is just an elaborate function of the n x</a:t>
            </a:r>
            <a:r>
              <a:rPr lang="en-US" sz="1400" baseline="-25000"/>
              <a:t>i</a:t>
            </a:r>
            <a:r>
              <a:rPr lang="en-US" sz="1400"/>
              <a:t>’s:</a:t>
            </a:r>
          </a:p>
        </p:txBody>
      </p:sp>
      <p:graphicFrame>
        <p:nvGraphicFramePr>
          <p:cNvPr id="19" name="Object 18">
            <a:extLst>
              <a:ext uri="{FF2B5EF4-FFF2-40B4-BE49-F238E27FC236}">
                <a16:creationId xmlns:a16="http://schemas.microsoft.com/office/drawing/2014/main" id="{A97BDAD8-7E85-4A94-BF90-D793DDFC0367}"/>
              </a:ext>
            </a:extLst>
          </p:cNvPr>
          <p:cNvGraphicFramePr>
            <a:graphicFrameLocks noChangeAspect="1"/>
          </p:cNvGraphicFramePr>
          <p:nvPr/>
        </p:nvGraphicFramePr>
        <p:xfrm>
          <a:off x="331788" y="3114675"/>
          <a:ext cx="3162300" cy="1089025"/>
        </p:xfrm>
        <a:graphic>
          <a:graphicData uri="http://schemas.openxmlformats.org/presentationml/2006/ole">
            <mc:AlternateContent xmlns:mc="http://schemas.openxmlformats.org/markup-compatibility/2006">
              <mc:Choice xmlns:v="urn:schemas-microsoft-com:vml" Requires="v">
                <p:oleObj name="Equation" r:id="rId6" imgW="2577960" imgH="888840" progId="Equation.DSMT4">
                  <p:embed/>
                </p:oleObj>
              </mc:Choice>
              <mc:Fallback>
                <p:oleObj name="Equation" r:id="rId6" imgW="2577960" imgH="888840" progId="Equation.DSMT4">
                  <p:embed/>
                  <p:pic>
                    <p:nvPicPr>
                      <p:cNvPr id="19" name="Object 18">
                        <a:extLst>
                          <a:ext uri="{FF2B5EF4-FFF2-40B4-BE49-F238E27FC236}">
                            <a16:creationId xmlns:a16="http://schemas.microsoft.com/office/drawing/2014/main" id="{A97BDAD8-7E85-4A94-BF90-D793DDFC0367}"/>
                          </a:ext>
                        </a:extLst>
                      </p:cNvPr>
                      <p:cNvPicPr/>
                      <p:nvPr/>
                    </p:nvPicPr>
                    <p:blipFill>
                      <a:blip r:embed="rId7"/>
                      <a:stretch>
                        <a:fillRect/>
                      </a:stretch>
                    </p:blipFill>
                    <p:spPr>
                      <a:xfrm>
                        <a:off x="331788" y="3114675"/>
                        <a:ext cx="3162300" cy="1089025"/>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1E4E841F-5B5E-42F2-BC1A-6F5B7144DF55}"/>
              </a:ext>
            </a:extLst>
          </p:cNvPr>
          <p:cNvSpPr txBox="1"/>
          <p:nvPr/>
        </p:nvSpPr>
        <p:spPr>
          <a:xfrm>
            <a:off x="221822" y="4426082"/>
            <a:ext cx="6879977" cy="738664"/>
          </a:xfrm>
          <a:prstGeom prst="rect">
            <a:avLst/>
          </a:prstGeom>
          <a:noFill/>
        </p:spPr>
        <p:txBody>
          <a:bodyPr wrap="square" rtlCol="0">
            <a:spAutoFit/>
          </a:bodyPr>
          <a:lstStyle/>
          <a:p>
            <a:r>
              <a:rPr lang="en-US" sz="1400"/>
              <a:t>is Student’s T distributed with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 </a:t>
            </a:r>
            <a:r>
              <a:rPr lang="en-US" sz="1400"/>
              <a:t>n-1 d.o.f.  The Student’s T distribution is given below. It basically looks like a Lorentzian. And note that as n gets larger, the whole thing converges to a normal distribution.  n = 30 or so is taken to be large enough usually.  </a:t>
            </a:r>
          </a:p>
        </p:txBody>
      </p:sp>
      <p:graphicFrame>
        <p:nvGraphicFramePr>
          <p:cNvPr id="22" name="Object 21">
            <a:extLst>
              <a:ext uri="{FF2B5EF4-FFF2-40B4-BE49-F238E27FC236}">
                <a16:creationId xmlns:a16="http://schemas.microsoft.com/office/drawing/2014/main" id="{6F31D99A-59E8-4F2B-9AFD-44FBA6FFE879}"/>
              </a:ext>
            </a:extLst>
          </p:cNvPr>
          <p:cNvGraphicFramePr>
            <a:graphicFrameLocks noChangeAspect="1"/>
          </p:cNvGraphicFramePr>
          <p:nvPr/>
        </p:nvGraphicFramePr>
        <p:xfrm>
          <a:off x="310160" y="5382274"/>
          <a:ext cx="7607300" cy="1200150"/>
        </p:xfrm>
        <a:graphic>
          <a:graphicData uri="http://schemas.openxmlformats.org/presentationml/2006/ole">
            <mc:AlternateContent xmlns:mc="http://schemas.openxmlformats.org/markup-compatibility/2006">
              <mc:Choice xmlns:v="urn:schemas-microsoft-com:vml" Requires="v">
                <p:oleObj name="Equation" r:id="rId8" imgW="6108480" imgH="965160" progId="Equation.DSMT4">
                  <p:embed/>
                </p:oleObj>
              </mc:Choice>
              <mc:Fallback>
                <p:oleObj name="Equation" r:id="rId8" imgW="6108480" imgH="965160" progId="Equation.DSMT4">
                  <p:embed/>
                  <p:pic>
                    <p:nvPicPr>
                      <p:cNvPr id="22" name="Object 21">
                        <a:extLst>
                          <a:ext uri="{FF2B5EF4-FFF2-40B4-BE49-F238E27FC236}">
                            <a16:creationId xmlns:a16="http://schemas.microsoft.com/office/drawing/2014/main" id="{6F31D99A-59E8-4F2B-9AFD-44FBA6FFE879}"/>
                          </a:ext>
                        </a:extLst>
                      </p:cNvPr>
                      <p:cNvPicPr/>
                      <p:nvPr/>
                    </p:nvPicPr>
                    <p:blipFill>
                      <a:blip r:embed="rId9"/>
                      <a:stretch>
                        <a:fillRect/>
                      </a:stretch>
                    </p:blipFill>
                    <p:spPr>
                      <a:xfrm>
                        <a:off x="310160" y="5382274"/>
                        <a:ext cx="7607300" cy="120015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FAC59B5-CE78-4497-9DF3-79F9271C58B6}"/>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pic>
        <p:nvPicPr>
          <p:cNvPr id="2" name="Picture 1">
            <a:extLst>
              <a:ext uri="{FF2B5EF4-FFF2-40B4-BE49-F238E27FC236}">
                <a16:creationId xmlns:a16="http://schemas.microsoft.com/office/drawing/2014/main" id="{A542F135-1F3B-4480-922B-CDE507841399}"/>
              </a:ext>
            </a:extLst>
          </p:cNvPr>
          <p:cNvPicPr>
            <a:picLocks noChangeAspect="1"/>
          </p:cNvPicPr>
          <p:nvPr/>
        </p:nvPicPr>
        <p:blipFill>
          <a:blip r:embed="rId10"/>
          <a:stretch>
            <a:fillRect/>
          </a:stretch>
        </p:blipFill>
        <p:spPr>
          <a:xfrm>
            <a:off x="8033218" y="3951948"/>
            <a:ext cx="3908385" cy="2809715"/>
          </a:xfrm>
          <a:prstGeom prst="rect">
            <a:avLst/>
          </a:prstGeom>
        </p:spPr>
      </p:pic>
      <p:sp>
        <p:nvSpPr>
          <p:cNvPr id="3" name="TextBox 2">
            <a:extLst>
              <a:ext uri="{FF2B5EF4-FFF2-40B4-BE49-F238E27FC236}">
                <a16:creationId xmlns:a16="http://schemas.microsoft.com/office/drawing/2014/main" id="{E38AC4F8-DEFC-409E-B639-687BB6B6F373}"/>
              </a:ext>
            </a:extLst>
          </p:cNvPr>
          <p:cNvSpPr txBox="1"/>
          <p:nvPr/>
        </p:nvSpPr>
        <p:spPr>
          <a:xfrm>
            <a:off x="8229600" y="3184678"/>
            <a:ext cx="3667159" cy="584775"/>
          </a:xfrm>
          <a:prstGeom prst="rect">
            <a:avLst/>
          </a:prstGeom>
          <a:noFill/>
        </p:spPr>
        <p:txBody>
          <a:bodyPr wrap="square" rtlCol="0">
            <a:spAutoFit/>
          </a:bodyPr>
          <a:lstStyle/>
          <a:p>
            <a:r>
              <a:rPr lang="en-US" sz="1600"/>
              <a:t>Can see as n gets larger, the distribution approaches normal.</a:t>
            </a:r>
          </a:p>
        </p:txBody>
      </p:sp>
    </p:spTree>
    <p:extLst>
      <p:ext uri="{BB962C8B-B14F-4D97-AF65-F5344CB8AC3E}">
        <p14:creationId xmlns:p14="http://schemas.microsoft.com/office/powerpoint/2010/main" val="1978720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EA556CB-F08E-443C-9BE2-CBD88A064BD0}"/>
              </a:ext>
            </a:extLst>
          </p:cNvPr>
          <p:cNvSpPr txBox="1"/>
          <p:nvPr/>
        </p:nvSpPr>
        <p:spPr>
          <a:xfrm>
            <a:off x="140027" y="1193623"/>
            <a:ext cx="11394748" cy="523220"/>
          </a:xfrm>
          <a:prstGeom prst="rect">
            <a:avLst/>
          </a:prstGeom>
          <a:noFill/>
        </p:spPr>
        <p:txBody>
          <a:bodyPr wrap="square" rtlCol="0">
            <a:spAutoFit/>
          </a:bodyPr>
          <a:lstStyle/>
          <a:p>
            <a:r>
              <a:rPr lang="en-US" sz="1400"/>
              <a:t>Suppose we take n samples from a normal distribution with mean </a:t>
            </a:r>
            <a:r>
              <a:rPr lang="el-GR" sz="1400"/>
              <a:t>μ</a:t>
            </a:r>
            <a:r>
              <a:rPr lang="en-US" sz="1400"/>
              <a:t> (variance doesn’t matter – and interesting that it doesn’t – I guess dividing by s</a:t>
            </a:r>
            <a:r>
              <a:rPr lang="en-US" sz="1400" baseline="-25000"/>
              <a:t>n</a:t>
            </a:r>
            <a:r>
              <a:rPr lang="en-US" sz="1400"/>
              <a:t> there kind of cancels out whatever variance dependence there would’ve been).  Then, define an n-sample mean, and n-sample variance:</a:t>
            </a:r>
          </a:p>
        </p:txBody>
      </p:sp>
      <p:sp>
        <p:nvSpPr>
          <p:cNvPr id="7" name="TextBox 6">
            <a:extLst>
              <a:ext uri="{FF2B5EF4-FFF2-40B4-BE49-F238E27FC236}">
                <a16:creationId xmlns:a16="http://schemas.microsoft.com/office/drawing/2014/main" id="{29309DBB-C765-46A6-924E-368C10233D3E}"/>
              </a:ext>
            </a:extLst>
          </p:cNvPr>
          <p:cNvSpPr txBox="1"/>
          <p:nvPr/>
        </p:nvSpPr>
        <p:spPr>
          <a:xfrm>
            <a:off x="130602" y="909134"/>
            <a:ext cx="2827826" cy="369332"/>
          </a:xfrm>
          <a:prstGeom prst="rect">
            <a:avLst/>
          </a:prstGeom>
          <a:noFill/>
        </p:spPr>
        <p:txBody>
          <a:bodyPr wrap="square" rtlCol="0">
            <a:spAutoFit/>
          </a:bodyPr>
          <a:lstStyle/>
          <a:p>
            <a:r>
              <a:rPr lang="en-US" b="1"/>
              <a:t>Student’s T Distribution</a:t>
            </a:r>
          </a:p>
        </p:txBody>
      </p:sp>
      <p:graphicFrame>
        <p:nvGraphicFramePr>
          <p:cNvPr id="14" name="Object 13">
            <a:extLst>
              <a:ext uri="{FF2B5EF4-FFF2-40B4-BE49-F238E27FC236}">
                <a16:creationId xmlns:a16="http://schemas.microsoft.com/office/drawing/2014/main" id="{CA0E224B-5606-40A6-A8BE-BBB4A477444A}"/>
              </a:ext>
            </a:extLst>
          </p:cNvPr>
          <p:cNvGraphicFramePr>
            <a:graphicFrameLocks noChangeAspect="1"/>
          </p:cNvGraphicFramePr>
          <p:nvPr>
            <p:extLst>
              <p:ext uri="{D42A27DB-BD31-4B8C-83A1-F6EECF244321}">
                <p14:modId xmlns:p14="http://schemas.microsoft.com/office/powerpoint/2010/main" val="407576708"/>
              </p:ext>
            </p:extLst>
          </p:nvPr>
        </p:nvGraphicFramePr>
        <p:xfrm>
          <a:off x="2271713" y="1876425"/>
          <a:ext cx="1751012" cy="547688"/>
        </p:xfrm>
        <a:graphic>
          <a:graphicData uri="http://schemas.openxmlformats.org/presentationml/2006/ole">
            <mc:AlternateContent xmlns:mc="http://schemas.openxmlformats.org/markup-compatibility/2006">
              <mc:Choice xmlns:v="urn:schemas-microsoft-com:vml" Requires="v">
                <p:oleObj name="Equation" r:id="rId2" imgW="1384200" imgH="431640" progId="Equation.DSMT4">
                  <p:embed/>
                </p:oleObj>
              </mc:Choice>
              <mc:Fallback>
                <p:oleObj name="Equation" r:id="rId2" imgW="1384200" imgH="431640" progId="Equation.DSMT4">
                  <p:embed/>
                  <p:pic>
                    <p:nvPicPr>
                      <p:cNvPr id="0" name=""/>
                      <p:cNvPicPr/>
                      <p:nvPr/>
                    </p:nvPicPr>
                    <p:blipFill>
                      <a:blip r:embed="rId3"/>
                      <a:stretch>
                        <a:fillRect/>
                      </a:stretch>
                    </p:blipFill>
                    <p:spPr>
                      <a:xfrm>
                        <a:off x="2271713" y="1876425"/>
                        <a:ext cx="1751012" cy="54768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9DD6EDA1-8461-451A-82CD-F999735AE02C}"/>
              </a:ext>
            </a:extLst>
          </p:cNvPr>
          <p:cNvGraphicFramePr>
            <a:graphicFrameLocks noChangeAspect="1"/>
          </p:cNvGraphicFramePr>
          <p:nvPr>
            <p:extLst>
              <p:ext uri="{D42A27DB-BD31-4B8C-83A1-F6EECF244321}">
                <p14:modId xmlns:p14="http://schemas.microsoft.com/office/powerpoint/2010/main" val="709018459"/>
              </p:ext>
            </p:extLst>
          </p:nvPr>
        </p:nvGraphicFramePr>
        <p:xfrm>
          <a:off x="266700" y="1889125"/>
          <a:ext cx="985838" cy="568325"/>
        </p:xfrm>
        <a:graphic>
          <a:graphicData uri="http://schemas.openxmlformats.org/presentationml/2006/ole">
            <mc:AlternateContent xmlns:mc="http://schemas.openxmlformats.org/markup-compatibility/2006">
              <mc:Choice xmlns:v="urn:schemas-microsoft-com:vml" Requires="v">
                <p:oleObj name="Equation" r:id="rId4" imgW="749160" imgH="431640" progId="Equation.DSMT4">
                  <p:embed/>
                </p:oleObj>
              </mc:Choice>
              <mc:Fallback>
                <p:oleObj name="Equation" r:id="rId4" imgW="749160" imgH="431640" progId="Equation.DSMT4">
                  <p:embed/>
                  <p:pic>
                    <p:nvPicPr>
                      <p:cNvPr id="14" name="Object 13">
                        <a:extLst>
                          <a:ext uri="{FF2B5EF4-FFF2-40B4-BE49-F238E27FC236}">
                            <a16:creationId xmlns:a16="http://schemas.microsoft.com/office/drawing/2014/main" id="{CA0E224B-5606-40A6-A8BE-BBB4A477444A}"/>
                          </a:ext>
                        </a:extLst>
                      </p:cNvPr>
                      <p:cNvPicPr/>
                      <p:nvPr/>
                    </p:nvPicPr>
                    <p:blipFill>
                      <a:blip r:embed="rId5"/>
                      <a:stretch>
                        <a:fillRect/>
                      </a:stretch>
                    </p:blipFill>
                    <p:spPr>
                      <a:xfrm>
                        <a:off x="266700" y="1889125"/>
                        <a:ext cx="985838" cy="568325"/>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0E843937-974D-4F70-A667-7C555E27B442}"/>
              </a:ext>
            </a:extLst>
          </p:cNvPr>
          <p:cNvSpPr txBox="1"/>
          <p:nvPr/>
        </p:nvSpPr>
        <p:spPr>
          <a:xfrm>
            <a:off x="140027" y="2720231"/>
            <a:ext cx="7490542" cy="307777"/>
          </a:xfrm>
          <a:prstGeom prst="rect">
            <a:avLst/>
          </a:prstGeom>
          <a:noFill/>
        </p:spPr>
        <p:txBody>
          <a:bodyPr wrap="square" rtlCol="0">
            <a:spAutoFit/>
          </a:bodyPr>
          <a:lstStyle/>
          <a:p>
            <a:r>
              <a:rPr lang="en-US" sz="1400"/>
              <a:t>Then the following z variable, which we’ll note is just an elaborate function of the n x</a:t>
            </a:r>
            <a:r>
              <a:rPr lang="en-US" sz="1400" baseline="-25000"/>
              <a:t>i</a:t>
            </a:r>
            <a:r>
              <a:rPr lang="en-US" sz="1400"/>
              <a:t>’s:</a:t>
            </a:r>
          </a:p>
        </p:txBody>
      </p:sp>
      <p:graphicFrame>
        <p:nvGraphicFramePr>
          <p:cNvPr id="19" name="Object 18">
            <a:extLst>
              <a:ext uri="{FF2B5EF4-FFF2-40B4-BE49-F238E27FC236}">
                <a16:creationId xmlns:a16="http://schemas.microsoft.com/office/drawing/2014/main" id="{A97BDAD8-7E85-4A94-BF90-D793DDFC0367}"/>
              </a:ext>
            </a:extLst>
          </p:cNvPr>
          <p:cNvGraphicFramePr>
            <a:graphicFrameLocks noChangeAspect="1"/>
          </p:cNvGraphicFramePr>
          <p:nvPr>
            <p:extLst>
              <p:ext uri="{D42A27DB-BD31-4B8C-83A1-F6EECF244321}">
                <p14:modId xmlns:p14="http://schemas.microsoft.com/office/powerpoint/2010/main" val="3661578550"/>
              </p:ext>
            </p:extLst>
          </p:nvPr>
        </p:nvGraphicFramePr>
        <p:xfrm>
          <a:off x="331788" y="3114675"/>
          <a:ext cx="3162300" cy="1089025"/>
        </p:xfrm>
        <a:graphic>
          <a:graphicData uri="http://schemas.openxmlformats.org/presentationml/2006/ole">
            <mc:AlternateContent xmlns:mc="http://schemas.openxmlformats.org/markup-compatibility/2006">
              <mc:Choice xmlns:v="urn:schemas-microsoft-com:vml" Requires="v">
                <p:oleObj name="Equation" r:id="rId6" imgW="2577960" imgH="888840" progId="Equation.DSMT4">
                  <p:embed/>
                </p:oleObj>
              </mc:Choice>
              <mc:Fallback>
                <p:oleObj name="Equation" r:id="rId6" imgW="2577960" imgH="888840" progId="Equation.DSMT4">
                  <p:embed/>
                  <p:pic>
                    <p:nvPicPr>
                      <p:cNvPr id="13" name="Object 12">
                        <a:extLst>
                          <a:ext uri="{FF2B5EF4-FFF2-40B4-BE49-F238E27FC236}">
                            <a16:creationId xmlns:a16="http://schemas.microsoft.com/office/drawing/2014/main" id="{A371D9B5-4231-4EA9-BD54-0CCA10CCB382}"/>
                          </a:ext>
                        </a:extLst>
                      </p:cNvPr>
                      <p:cNvPicPr/>
                      <p:nvPr/>
                    </p:nvPicPr>
                    <p:blipFill>
                      <a:blip r:embed="rId7"/>
                      <a:stretch>
                        <a:fillRect/>
                      </a:stretch>
                    </p:blipFill>
                    <p:spPr>
                      <a:xfrm>
                        <a:off x="331788" y="3114675"/>
                        <a:ext cx="3162300" cy="1089025"/>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1E4E841F-5B5E-42F2-BC1A-6F5B7144DF55}"/>
              </a:ext>
            </a:extLst>
          </p:cNvPr>
          <p:cNvSpPr txBox="1"/>
          <p:nvPr/>
        </p:nvSpPr>
        <p:spPr>
          <a:xfrm>
            <a:off x="221822" y="4426082"/>
            <a:ext cx="6879977" cy="738664"/>
          </a:xfrm>
          <a:prstGeom prst="rect">
            <a:avLst/>
          </a:prstGeom>
          <a:noFill/>
        </p:spPr>
        <p:txBody>
          <a:bodyPr wrap="square" rtlCol="0">
            <a:spAutoFit/>
          </a:bodyPr>
          <a:lstStyle/>
          <a:p>
            <a:r>
              <a:rPr lang="en-US" sz="1400"/>
              <a:t>is Student’s T distributed with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 </a:t>
            </a:r>
            <a:r>
              <a:rPr lang="en-US" sz="1400"/>
              <a:t>n-1 d.o.f.  The Student’s T distribution is given below. It basically looks like a Lorentzian. And note that as n gets larger, the whole thing converges to a normal distribution.  n = 30 or so is taken to be large enough usually.  </a:t>
            </a:r>
          </a:p>
        </p:txBody>
      </p:sp>
      <p:graphicFrame>
        <p:nvGraphicFramePr>
          <p:cNvPr id="22" name="Object 21">
            <a:extLst>
              <a:ext uri="{FF2B5EF4-FFF2-40B4-BE49-F238E27FC236}">
                <a16:creationId xmlns:a16="http://schemas.microsoft.com/office/drawing/2014/main" id="{6F31D99A-59E8-4F2B-9AFD-44FBA6FFE879}"/>
              </a:ext>
            </a:extLst>
          </p:cNvPr>
          <p:cNvGraphicFramePr>
            <a:graphicFrameLocks noChangeAspect="1"/>
          </p:cNvGraphicFramePr>
          <p:nvPr>
            <p:extLst>
              <p:ext uri="{D42A27DB-BD31-4B8C-83A1-F6EECF244321}">
                <p14:modId xmlns:p14="http://schemas.microsoft.com/office/powerpoint/2010/main" val="2557893838"/>
              </p:ext>
            </p:extLst>
          </p:nvPr>
        </p:nvGraphicFramePr>
        <p:xfrm>
          <a:off x="310160" y="5382274"/>
          <a:ext cx="7607300" cy="1200150"/>
        </p:xfrm>
        <a:graphic>
          <a:graphicData uri="http://schemas.openxmlformats.org/presentationml/2006/ole">
            <mc:AlternateContent xmlns:mc="http://schemas.openxmlformats.org/markup-compatibility/2006">
              <mc:Choice xmlns:v="urn:schemas-microsoft-com:vml" Requires="v">
                <p:oleObj name="Equation" r:id="rId8" imgW="6108480" imgH="965160" progId="Equation.DSMT4">
                  <p:embed/>
                </p:oleObj>
              </mc:Choice>
              <mc:Fallback>
                <p:oleObj name="Equation" r:id="rId8" imgW="6108480" imgH="965160" progId="Equation.DSMT4">
                  <p:embed/>
                  <p:pic>
                    <p:nvPicPr>
                      <p:cNvPr id="0" name=""/>
                      <p:cNvPicPr/>
                      <p:nvPr/>
                    </p:nvPicPr>
                    <p:blipFill>
                      <a:blip r:embed="rId9"/>
                      <a:stretch>
                        <a:fillRect/>
                      </a:stretch>
                    </p:blipFill>
                    <p:spPr>
                      <a:xfrm>
                        <a:off x="310160" y="5382274"/>
                        <a:ext cx="7607300" cy="120015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FAC59B5-CE78-4497-9DF3-79F9271C58B6}"/>
              </a:ext>
            </a:extLst>
          </p:cNvPr>
          <p:cNvSpPr txBox="1"/>
          <p:nvPr/>
        </p:nvSpPr>
        <p:spPr>
          <a:xfrm flipH="1">
            <a:off x="4189444" y="96337"/>
            <a:ext cx="4790701" cy="584775"/>
          </a:xfrm>
          <a:prstGeom prst="rect">
            <a:avLst/>
          </a:prstGeom>
          <a:noFill/>
        </p:spPr>
        <p:txBody>
          <a:bodyPr wrap="square" rtlCol="0">
            <a:spAutoFit/>
          </a:bodyPr>
          <a:lstStyle/>
          <a:p>
            <a:r>
              <a:rPr lang="en-US" sz="3200" b="1" u="sng">
                <a:solidFill>
                  <a:srgbClr val="6699FF"/>
                </a:solidFill>
              </a:rPr>
              <a:t>Probability Distributions</a:t>
            </a:r>
          </a:p>
        </p:txBody>
      </p:sp>
      <p:pic>
        <p:nvPicPr>
          <p:cNvPr id="2" name="Picture 1">
            <a:extLst>
              <a:ext uri="{FF2B5EF4-FFF2-40B4-BE49-F238E27FC236}">
                <a16:creationId xmlns:a16="http://schemas.microsoft.com/office/drawing/2014/main" id="{A542F135-1F3B-4480-922B-CDE507841399}"/>
              </a:ext>
            </a:extLst>
          </p:cNvPr>
          <p:cNvPicPr>
            <a:picLocks noChangeAspect="1"/>
          </p:cNvPicPr>
          <p:nvPr/>
        </p:nvPicPr>
        <p:blipFill>
          <a:blip r:embed="rId10"/>
          <a:stretch>
            <a:fillRect/>
          </a:stretch>
        </p:blipFill>
        <p:spPr>
          <a:xfrm>
            <a:off x="8033218" y="3951948"/>
            <a:ext cx="3908385" cy="2809715"/>
          </a:xfrm>
          <a:prstGeom prst="rect">
            <a:avLst/>
          </a:prstGeom>
        </p:spPr>
      </p:pic>
      <p:sp>
        <p:nvSpPr>
          <p:cNvPr id="3" name="TextBox 2">
            <a:extLst>
              <a:ext uri="{FF2B5EF4-FFF2-40B4-BE49-F238E27FC236}">
                <a16:creationId xmlns:a16="http://schemas.microsoft.com/office/drawing/2014/main" id="{E38AC4F8-DEFC-409E-B639-687BB6B6F373}"/>
              </a:ext>
            </a:extLst>
          </p:cNvPr>
          <p:cNvSpPr txBox="1"/>
          <p:nvPr/>
        </p:nvSpPr>
        <p:spPr>
          <a:xfrm>
            <a:off x="8229600" y="3184678"/>
            <a:ext cx="3667159" cy="584775"/>
          </a:xfrm>
          <a:prstGeom prst="rect">
            <a:avLst/>
          </a:prstGeom>
          <a:noFill/>
        </p:spPr>
        <p:txBody>
          <a:bodyPr wrap="square" rtlCol="0">
            <a:spAutoFit/>
          </a:bodyPr>
          <a:lstStyle/>
          <a:p>
            <a:r>
              <a:rPr lang="en-US" sz="1600"/>
              <a:t>Can see as n gets larger, the distribution approaches normal.</a:t>
            </a:r>
          </a:p>
        </p:txBody>
      </p:sp>
    </p:spTree>
    <p:extLst>
      <p:ext uri="{BB962C8B-B14F-4D97-AF65-F5344CB8AC3E}">
        <p14:creationId xmlns:p14="http://schemas.microsoft.com/office/powerpoint/2010/main" val="41854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4916</TotalTime>
  <Words>6938</Words>
  <Application>Microsoft Office PowerPoint</Application>
  <PresentationFormat>Widescreen</PresentationFormat>
  <Paragraphs>318</Paragraphs>
  <Slides>49</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7" baseType="lpstr">
      <vt:lpstr>Arial</vt:lpstr>
      <vt:lpstr>Calibri</vt:lpstr>
      <vt:lpstr>Calibri Light</vt:lpstr>
      <vt:lpstr>Cambria Math</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116</cp:revision>
  <dcterms:created xsi:type="dcterms:W3CDTF">2019-08-14T00:07:35Z</dcterms:created>
  <dcterms:modified xsi:type="dcterms:W3CDTF">2024-05-05T15:36:36Z</dcterms:modified>
</cp:coreProperties>
</file>